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F1B94B8F-5D42-4421-9AC8-0C6D8B14153B}" name="01">
          <p14:sldIdLst>
            <p14:sldId id="256"/>
          </p14:sldIdLst>
        </p14:section>
        <p14:section id="{A075BB78-B1D2-45E6-AE7F-5DCCFE921E02}" name="02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510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presProps" Target="presProps.xml"  /><Relationship Id="rId81" Type="http://schemas.openxmlformats.org/officeDocument/2006/relationships/viewProps" Target="viewProps.xml"  /><Relationship Id="rId82" Type="http://schemas.openxmlformats.org/officeDocument/2006/relationships/theme" Target="theme/theme1.xml"  /><Relationship Id="rId83" Type="http://schemas.openxmlformats.org/officeDocument/2006/relationships/tableStyles" Target="tableStyles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614ECC-682A-43C2-99CA-0638D3969C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09">
            <a:off x="7646173" y="2865352"/>
            <a:ext cx="3172648" cy="21694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ACDF48-EF40-451F-A48F-AFF99B0997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r="3252"/>
          <a:stretch/>
        </p:blipFill>
        <p:spPr>
          <a:xfrm rot="621839">
            <a:off x="8873914" y="3991600"/>
            <a:ext cx="2762918" cy="1921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D822C-E76D-4041-9019-177102919703}"/>
              </a:ext>
            </a:extLst>
          </p:cNvPr>
          <p:cNvSpPr/>
          <p:nvPr userDrawn="1"/>
        </p:nvSpPr>
        <p:spPr>
          <a:xfrm>
            <a:off x="7639065" y="2670757"/>
            <a:ext cx="4330931" cy="347498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3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1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266A-C624-42C8-B7AE-4176FFA5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1E8150-D664-4750-BFAF-800E899E1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FCA92-17C5-41B3-A975-E0729DB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29D9-43B6-4ACD-848D-FA6E666794B9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73A2D-2644-4295-A92E-C83D7EC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5557-D1D1-44F5-9A09-7A27A750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26D2-B723-444C-BBAD-4C24AAAC6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7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7" y="136525"/>
            <a:ext cx="9091189" cy="57731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3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0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00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7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2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1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4530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3317FCE-2A0E-48C2-8A7C-05C172CEA588}"/>
              </a:ext>
            </a:extLst>
          </p:cNvPr>
          <p:cNvSpPr/>
          <p:nvPr userDrawn="1"/>
        </p:nvSpPr>
        <p:spPr>
          <a:xfrm>
            <a:off x="0" y="136525"/>
            <a:ext cx="12192000" cy="55971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ACCDEA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1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15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google.github.io/styleguide/jsguide.html" TargetMode="External" /><Relationship Id="rId3" Type="http://schemas.openxmlformats.org/officeDocument/2006/relationships/image" Target="../media/image19.png"  /><Relationship Id="rId4" Type="http://schemas.openxmlformats.org/officeDocument/2006/relationships/hyperlink" Target="https://github.com/airbnb/javascript" TargetMode="External" /><Relationship Id="rId5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Relationship Id="rId4" Type="http://schemas.openxmlformats.org/officeDocument/2006/relationships/image" Target="../media/image94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Relationship Id="rId5" Type="http://schemas.openxmlformats.org/officeDocument/2006/relationships/image" Target="../media/image10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Relationship Id="rId5" Type="http://schemas.openxmlformats.org/officeDocument/2006/relationships/image" Target="../media/image10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Relationship Id="rId5" Type="http://schemas.openxmlformats.org/officeDocument/2006/relationships/image" Target="../media/image11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11.png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130.png"  /><Relationship Id="rId8" Type="http://schemas.openxmlformats.org/officeDocument/2006/relationships/image" Target="../media/image13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7.png"  /><Relationship Id="rId3" Type="http://schemas.openxmlformats.org/officeDocument/2006/relationships/image" Target="../media/image138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1.png"  /><Relationship Id="rId3" Type="http://schemas.openxmlformats.org/officeDocument/2006/relationships/image" Target="../media/image14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5.png"  /><Relationship Id="rId3" Type="http://schemas.openxmlformats.org/officeDocument/2006/relationships/image" Target="../media/image143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3.png"  /><Relationship Id="rId3" Type="http://schemas.openxmlformats.org/officeDocument/2006/relationships/image" Target="../media/image146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7.png"  /><Relationship Id="rId3" Type="http://schemas.openxmlformats.org/officeDocument/2006/relationships/image" Target="../media/image148.png"  /><Relationship Id="rId4" Type="http://schemas.openxmlformats.org/officeDocument/2006/relationships/image" Target="../media/image149.png"  /><Relationship Id="rId5" Type="http://schemas.openxmlformats.org/officeDocument/2006/relationships/image" Target="../media/image15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54.png"  /><Relationship Id="rId3" Type="http://schemas.openxmlformats.org/officeDocument/2006/relationships/image" Target="../media/image155.png"  /><Relationship Id="rId4" Type="http://schemas.openxmlformats.org/officeDocument/2006/relationships/image" Target="../media/image156.png"  /><Relationship Id="rId5" Type="http://schemas.openxmlformats.org/officeDocument/2006/relationships/image" Target="../media/image157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Relationship Id="rId4" Type="http://schemas.openxmlformats.org/officeDocument/2006/relationships/image" Target="../media/image160.png"  /><Relationship Id="rId5" Type="http://schemas.openxmlformats.org/officeDocument/2006/relationships/image" Target="../media/image161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2.png"  /><Relationship Id="rId3" Type="http://schemas.openxmlformats.org/officeDocument/2006/relationships/image" Target="../media/image163.png"  /><Relationship Id="rId4" Type="http://schemas.openxmlformats.org/officeDocument/2006/relationships/image" Target="../media/image164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5.png"  /><Relationship Id="rId3" Type="http://schemas.openxmlformats.org/officeDocument/2006/relationships/image" Target="../media/image166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7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8.png"  /><Relationship Id="rId3" Type="http://schemas.openxmlformats.org/officeDocument/2006/relationships/image" Target="../media/image16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8.png"  /><Relationship Id="rId3" Type="http://schemas.openxmlformats.org/officeDocument/2006/relationships/image" Target="../media/image170.png"  /><Relationship Id="rId4" Type="http://schemas.openxmlformats.org/officeDocument/2006/relationships/image" Target="../media/image171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72.png"  /><Relationship Id="rId3" Type="http://schemas.openxmlformats.org/officeDocument/2006/relationships/image" Target="../media/image173.png"  /><Relationship Id="rId4" Type="http://schemas.openxmlformats.org/officeDocument/2006/relationships/image" Target="../media/image174.png"  /><Relationship Id="rId5" Type="http://schemas.openxmlformats.org/officeDocument/2006/relationships/image" Target="../media/image175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76.png"  /><Relationship Id="rId3" Type="http://schemas.openxmlformats.org/officeDocument/2006/relationships/image" Target="../media/image177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78.png"  /><Relationship Id="rId3" Type="http://schemas.openxmlformats.org/officeDocument/2006/relationships/image" Target="../media/image179.png"  /><Relationship Id="rId4" Type="http://schemas.openxmlformats.org/officeDocument/2006/relationships/image" Target="../media/image180.png"  /><Relationship Id="rId5" Type="http://schemas.openxmlformats.org/officeDocument/2006/relationships/image" Target="../media/image181.png"  /><Relationship Id="rId6" Type="http://schemas.openxmlformats.org/officeDocument/2006/relationships/image" Target="../media/image182.png"  /><Relationship Id="rId7" Type="http://schemas.openxmlformats.org/officeDocument/2006/relationships/image" Target="../media/image183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4.png"  /><Relationship Id="rId3" Type="http://schemas.openxmlformats.org/officeDocument/2006/relationships/image" Target="../media/image185.png"  /><Relationship Id="rId4" Type="http://schemas.openxmlformats.org/officeDocument/2006/relationships/image" Target="../media/image186.png"  /><Relationship Id="rId5" Type="http://schemas.openxmlformats.org/officeDocument/2006/relationships/image" Target="../media/image187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8.png"  /><Relationship Id="rId3" Type="http://schemas.openxmlformats.org/officeDocument/2006/relationships/image" Target="../media/image189.png"  /><Relationship Id="rId4" Type="http://schemas.openxmlformats.org/officeDocument/2006/relationships/image" Target="../media/image190.png"  /><Relationship Id="rId5" Type="http://schemas.openxmlformats.org/officeDocument/2006/relationships/image" Target="../media/image191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2.png"  /><Relationship Id="rId3" Type="http://schemas.openxmlformats.org/officeDocument/2006/relationships/image" Target="../media/image19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4.png"  /><Relationship Id="rId3" Type="http://schemas.openxmlformats.org/officeDocument/2006/relationships/image" Target="../media/image19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github.com/lbcsultan/javascript" TargetMode="External" /><Relationship Id="rId3" Type="http://schemas.openxmlformats.org/officeDocument/2006/relationships/hyperlink" Target="https://jscripts.netlify.app/" TargetMode="External" /><Relationship Id="rId4" Type="http://schemas.openxmlformats.org/officeDocument/2006/relationships/image" Target="../media/image19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01106" y="1556937"/>
            <a:ext cx="53739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 smtClean="0"/>
              <a:t>웹프로그래밍</a:t>
            </a:r>
            <a:endParaRPr lang="en-US" altLang="ko-KR" sz="5400" dirty="0" smtClean="0"/>
          </a:p>
          <a:p>
            <a:pPr algn="ctr"/>
            <a:r>
              <a:rPr lang="en-US" altLang="ko-KR" sz="4000" dirty="0" smtClean="0"/>
              <a:t>- Web Programming -</a:t>
            </a:r>
          </a:p>
          <a:p>
            <a:pPr algn="ctr"/>
            <a:endParaRPr lang="en-US" altLang="ko-KR" sz="3200" dirty="0" smtClean="0"/>
          </a:p>
          <a:p>
            <a:pPr algn="ctr"/>
            <a:r>
              <a:rPr lang="en-US" altLang="ko-KR" sz="3200" dirty="0" smtClean="0"/>
              <a:t>4. </a:t>
            </a:r>
            <a:r>
              <a:rPr lang="en-US" altLang="ko-KR" sz="3200" dirty="0" err="1" smtClean="0"/>
              <a:t>Javascript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정보보호학과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이병천 교수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76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5C00-7125-4E6E-BF1A-59E1FF6F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용어와 기본 입출력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A805F-27A2-4950-8F3E-6489B774FFE8}"/>
              </a:ext>
            </a:extLst>
          </p:cNvPr>
          <p:cNvSpPr txBox="1"/>
          <p:nvPr/>
        </p:nvSpPr>
        <p:spPr>
          <a:xfrm>
            <a:off x="472439" y="1047794"/>
            <a:ext cx="2983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간단한 입출력 방법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F763A-3D61-470A-B173-4378BDA157DF}"/>
              </a:ext>
            </a:extLst>
          </p:cNvPr>
          <p:cNvSpPr/>
          <p:nvPr/>
        </p:nvSpPr>
        <p:spPr>
          <a:xfrm>
            <a:off x="472439" y="1520315"/>
            <a:ext cx="17925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document.write(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2E1E0-207C-4199-B012-17CAEDAC6FCF}"/>
              </a:ext>
            </a:extLst>
          </p:cNvPr>
          <p:cNvSpPr txBox="1"/>
          <p:nvPr/>
        </p:nvSpPr>
        <p:spPr>
          <a:xfrm>
            <a:off x="472439" y="1915294"/>
            <a:ext cx="1018157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아직 </a:t>
            </a:r>
            <a:r>
              <a:rPr lang="en-US" altLang="ko-KR" sz="1200">
                <a:latin typeface="+mn-ea"/>
              </a:rPr>
              <a:t>document </a:t>
            </a:r>
            <a:r>
              <a:rPr lang="ko-KR" altLang="en-US" sz="1200">
                <a:latin typeface="+mn-ea"/>
              </a:rPr>
              <a:t>객체를 배우지 않았으므로 </a:t>
            </a:r>
            <a:r>
              <a:rPr lang="ko-KR" altLang="en-US" sz="1200" b="1">
                <a:latin typeface="+mn-ea"/>
              </a:rPr>
              <a:t>웹 문서</a:t>
            </a:r>
            <a:r>
              <a:rPr lang="en-US" altLang="ko-KR" sz="1200" b="1">
                <a:latin typeface="+mn-ea"/>
              </a:rPr>
              <a:t>(document)</a:t>
            </a:r>
            <a:r>
              <a:rPr lang="ko-KR" altLang="en-US" sz="1200" b="1">
                <a:latin typeface="+mn-ea"/>
              </a:rPr>
              <a:t>에서 괄호 안의 내용을 표시</a:t>
            </a:r>
            <a:r>
              <a:rPr lang="en-US" altLang="ko-KR" sz="1200" b="1">
                <a:latin typeface="+mn-ea"/>
              </a:rPr>
              <a:t>(write)</a:t>
            </a:r>
            <a:r>
              <a:rPr lang="ko-KR" altLang="en-US" sz="1200" b="1">
                <a:latin typeface="+mn-ea"/>
              </a:rPr>
              <a:t>하는 명령문 </a:t>
            </a:r>
            <a:r>
              <a:rPr lang="ko-KR" altLang="en-US" sz="1200">
                <a:latin typeface="+mn-ea"/>
              </a:rPr>
              <a:t>이라는 정도로만 알아둘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것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괄호 안에서 큰따옴표</a:t>
            </a:r>
            <a:r>
              <a:rPr lang="en-US" altLang="ko-KR" sz="1200">
                <a:latin typeface="+mn-ea"/>
              </a:rPr>
              <a:t>(" ")</a:t>
            </a:r>
            <a:r>
              <a:rPr lang="ko-KR" altLang="en-US" sz="1200">
                <a:latin typeface="+mn-ea"/>
              </a:rPr>
              <a:t>나 작은 따옴표</a:t>
            </a:r>
            <a:r>
              <a:rPr lang="en-US" altLang="ko-KR" sz="1200">
                <a:latin typeface="+mn-ea"/>
              </a:rPr>
              <a:t>(' ') </a:t>
            </a:r>
            <a:r>
              <a:rPr lang="ko-KR" altLang="en-US" sz="1200">
                <a:latin typeface="+mn-ea"/>
              </a:rPr>
              <a:t>사이에 입력한 내용은 웹 브라우저 화면에 그대로 표시됨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따옴표 안에는 </a:t>
            </a:r>
            <a:r>
              <a:rPr lang="en-US" altLang="ko-KR" sz="1200">
                <a:latin typeface="+mn-ea"/>
              </a:rPr>
              <a:t>HTML </a:t>
            </a:r>
            <a:r>
              <a:rPr lang="ko-KR" altLang="en-US" sz="1200">
                <a:latin typeface="+mn-ea"/>
              </a:rPr>
              <a:t>태그도 함께 사용할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B16450-7422-4B12-AA49-28719F89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6" y="3213465"/>
            <a:ext cx="2937807" cy="930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C447D3-D038-4B19-9F09-DAE748C33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9" y="4405968"/>
            <a:ext cx="2769984" cy="1605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C79FF7-DE29-40DF-B322-FEB1C16B9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293" y="2911611"/>
            <a:ext cx="5435218" cy="359332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1540EB-E58C-449F-97E3-D506D8573A87}"/>
              </a:ext>
            </a:extLst>
          </p:cNvPr>
          <p:cNvCxnSpPr/>
          <p:nvPr/>
        </p:nvCxnSpPr>
        <p:spPr>
          <a:xfrm>
            <a:off x="4555222" y="2911611"/>
            <a:ext cx="0" cy="36569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5C00-7125-4E6E-BF1A-59E1FF6F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용어와 기본 입출력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A805F-27A2-4950-8F3E-6489B774FFE8}"/>
              </a:ext>
            </a:extLst>
          </p:cNvPr>
          <p:cNvSpPr txBox="1"/>
          <p:nvPr/>
        </p:nvSpPr>
        <p:spPr>
          <a:xfrm>
            <a:off x="472439" y="1047794"/>
            <a:ext cx="2983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간단한 입출력 방법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F763A-3D61-470A-B173-4378BDA157DF}"/>
              </a:ext>
            </a:extLst>
          </p:cNvPr>
          <p:cNvSpPr/>
          <p:nvPr/>
        </p:nvSpPr>
        <p:spPr>
          <a:xfrm>
            <a:off x="472439" y="1520315"/>
            <a:ext cx="17925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console.log(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2E1E0-207C-4199-B012-17CAEDAC6FCF}"/>
              </a:ext>
            </a:extLst>
          </p:cNvPr>
          <p:cNvSpPr txBox="1"/>
          <p:nvPr/>
        </p:nvSpPr>
        <p:spPr>
          <a:xfrm>
            <a:off x="472439" y="1915294"/>
            <a:ext cx="1018157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괄호 안의 내용을 콘솔 창에 표시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괄호 안에 변수가 들어갈 수도 있고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따옴표 안에 텍스트를 넣을 수도 있음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따옴표 안에 태그는 사용할 수 없음</a:t>
            </a:r>
            <a:endParaRPr lang="en-US" altLang="ko-KR" sz="120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672A91-7837-46FB-8F62-FE459D6B7A15}"/>
              </a:ext>
            </a:extLst>
          </p:cNvPr>
          <p:cNvGrpSpPr/>
          <p:nvPr/>
        </p:nvGrpSpPr>
        <p:grpSpPr>
          <a:xfrm>
            <a:off x="1963024" y="1559889"/>
            <a:ext cx="3884102" cy="638027"/>
            <a:chOff x="1963024" y="1559889"/>
            <a:chExt cx="3884102" cy="63802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FF02A7-DE80-4C9F-91C1-2F63C14798AD}"/>
                </a:ext>
              </a:extLst>
            </p:cNvPr>
            <p:cNvSpPr/>
            <p:nvPr/>
          </p:nvSpPr>
          <p:spPr>
            <a:xfrm>
              <a:off x="1963024" y="1996580"/>
              <a:ext cx="511728" cy="20133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A21898-C973-4D06-AF81-513AE197E0EA}"/>
                </a:ext>
              </a:extLst>
            </p:cNvPr>
            <p:cNvSpPr txBox="1"/>
            <p:nvPr/>
          </p:nvSpPr>
          <p:spPr>
            <a:xfrm>
              <a:off x="2660971" y="1559889"/>
              <a:ext cx="3186155" cy="26161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accent2"/>
                  </a:solidFill>
                </a:rPr>
                <a:t>웹 브라우저 개발자 도구 창에 포함되어 있는 창</a:t>
              </a: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1745E2B-0101-4A58-A3D2-58BD892D1C96}"/>
                </a:ext>
              </a:extLst>
            </p:cNvPr>
            <p:cNvCxnSpPr>
              <a:cxnSpLocks/>
              <a:stCxn id="7" idx="1"/>
              <a:endCxn id="5" idx="0"/>
            </p:cNvCxnSpPr>
            <p:nvPr/>
          </p:nvCxnSpPr>
          <p:spPr>
            <a:xfrm rot="10800000" flipV="1">
              <a:off x="2218889" y="1690694"/>
              <a:ext cx="442083" cy="305886"/>
            </a:xfrm>
            <a:prstGeom prst="bentConnector2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63F7946-D6A9-4126-A0CF-878475F5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3" y="2884195"/>
            <a:ext cx="5151015" cy="36525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40BA7C-354E-4DFA-9FFC-0A262241A756}"/>
              </a:ext>
            </a:extLst>
          </p:cNvPr>
          <p:cNvSpPr txBox="1"/>
          <p:nvPr/>
        </p:nvSpPr>
        <p:spPr>
          <a:xfrm>
            <a:off x="6096000" y="3027509"/>
            <a:ext cx="2557110" cy="887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웹 브라우저에서 콘솔 창을 열려면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웹 브라우저 화면에서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[Ctrl] + [Shift] + [J] </a:t>
            </a:r>
            <a:r>
              <a:rPr lang="ko-KR" altLang="en-US" sz="1200"/>
              <a:t>를 누르세요</a:t>
            </a:r>
          </a:p>
        </p:txBody>
      </p:sp>
    </p:spTree>
    <p:extLst>
      <p:ext uri="{BB962C8B-B14F-4D97-AF65-F5344CB8AC3E}">
        <p14:creationId xmlns:p14="http://schemas.microsoft.com/office/powerpoint/2010/main" val="388726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A481-9EDF-4037-9C12-76B9F7A9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스타일 가이드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F00D9-1856-4D0B-836C-70ABBBFB9315}"/>
              </a:ext>
            </a:extLst>
          </p:cNvPr>
          <p:cNvSpPr txBox="1"/>
          <p:nvPr/>
        </p:nvSpPr>
        <p:spPr>
          <a:xfrm>
            <a:off x="472439" y="1047794"/>
            <a:ext cx="2983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스타일 가이드란</a:t>
            </a:r>
            <a:endParaRPr lang="en-US" altLang="ko-KR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DF903-950E-4D21-B224-7B58629808D1}"/>
              </a:ext>
            </a:extLst>
          </p:cNvPr>
          <p:cNvSpPr txBox="1"/>
          <p:nvPr/>
        </p:nvSpPr>
        <p:spPr>
          <a:xfrm>
            <a:off x="472439" y="1512622"/>
            <a:ext cx="10181579" cy="3380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코딩 규칙을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스타일 가이드</a:t>
            </a:r>
            <a:r>
              <a:rPr lang="en-US" altLang="ko-KR" sz="1200">
                <a:latin typeface="+mn-ea"/>
              </a:rPr>
              <a:t>’, ‘</a:t>
            </a:r>
            <a:r>
              <a:rPr lang="ko-KR" altLang="en-US" sz="1200">
                <a:latin typeface="+mn-ea"/>
              </a:rPr>
              <a:t>코딩 컨벤션</a:t>
            </a:r>
            <a:r>
              <a:rPr lang="en-US" altLang="ko-KR" sz="1200">
                <a:latin typeface="+mn-ea"/>
              </a:rPr>
              <a:t>‘, ‘</a:t>
            </a:r>
            <a:r>
              <a:rPr lang="ko-KR" altLang="en-US" sz="1200">
                <a:latin typeface="+mn-ea"/>
              </a:rPr>
              <a:t>코딩 스타일</a:t>
            </a:r>
            <a:r>
              <a:rPr lang="en-US" altLang="ko-KR" sz="1200">
                <a:latin typeface="+mn-ea"/>
              </a:rPr>
              <a:t>‘, ‘</a:t>
            </a:r>
            <a:r>
              <a:rPr lang="ko-KR" altLang="en-US" sz="1200">
                <a:latin typeface="+mn-ea"/>
              </a:rPr>
              <a:t>표준 스타일</a:t>
            </a:r>
            <a:r>
              <a:rPr lang="en-US" altLang="ko-KR" sz="1200">
                <a:latin typeface="+mn-ea"/>
              </a:rPr>
              <a:t>‘ </a:t>
            </a:r>
            <a:r>
              <a:rPr lang="ko-KR" altLang="en-US" sz="1200">
                <a:latin typeface="+mn-ea"/>
              </a:rPr>
              <a:t>등으로 부름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코딩 규칙이 왜 필요할까</a:t>
            </a:r>
            <a:r>
              <a:rPr lang="en-US" altLang="ko-KR" sz="1200" b="1">
                <a:latin typeface="+mn-ea"/>
              </a:rPr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자바스크립트는 다른 프로그래밍 언어에 비해 데이터 유형이 유연해서 오류 발생이 잦다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오픈 소스에 기여하거나 누군가와 공유할 소스라면 더욱 깔끔한 소스가 중요하다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팀 프로젝트를 진행한다면 통일된 코딩 규칙이 필요하다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코딩 규칙에 따라 작성된 웹 사이트는 유지 보수도 수월하고 그만큼 비용도 줄어든다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자바스크립트 스타일 가이드</a:t>
            </a:r>
            <a:endParaRPr lang="en-US" altLang="ko-KR" sz="1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구글 자바스크립트 스타일 가이드 </a:t>
            </a:r>
            <a:r>
              <a:rPr lang="en-US" altLang="ko-KR" sz="1200">
                <a:latin typeface="+mn-ea"/>
              </a:rPr>
              <a:t>(google.github.io/styleguide/jsguide.html) </a:t>
            </a:r>
            <a:r>
              <a:rPr lang="ko-KR" altLang="en-US" sz="1200">
                <a:latin typeface="+mn-ea"/>
              </a:rPr>
              <a:t>또는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에어비앤비 자바스크립트 스타일 가이드</a:t>
            </a:r>
            <a:r>
              <a:rPr lang="en-US" altLang="ko-KR" sz="1200">
                <a:latin typeface="+mn-ea"/>
              </a:rPr>
              <a:t>(github.com/airbnb/javascript) </a:t>
            </a:r>
            <a:r>
              <a:rPr lang="ko-KR" altLang="en-US" sz="1200">
                <a:latin typeface="+mn-ea"/>
              </a:rPr>
              <a:t>참고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회사 프로젝트의 경우 팀 내에서 상의해서 결정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3D2C760F-B83E-4890-AF48-8BFDF2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01" y="1047794"/>
            <a:ext cx="3779017" cy="263983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그림 7">
            <a:hlinkClick r:id="rId4"/>
            <a:extLst>
              <a:ext uri="{FF2B5EF4-FFF2-40B4-BE49-F238E27FC236}">
                <a16:creationId xmlns:a16="http://schemas.microsoft.com/office/drawing/2014/main" id="{CE2DD17E-4020-4D92-AA97-74804DED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002" y="3890307"/>
            <a:ext cx="3781074" cy="263983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17383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A481-9EDF-4037-9C12-76B9F7A9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스타일 가이드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F00D9-1856-4D0B-836C-70ABBBFB9315}"/>
              </a:ext>
            </a:extLst>
          </p:cNvPr>
          <p:cNvSpPr txBox="1"/>
          <p:nvPr/>
        </p:nvSpPr>
        <p:spPr>
          <a:xfrm>
            <a:off x="472439" y="1047794"/>
            <a:ext cx="531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자바스크립트</a:t>
            </a:r>
            <a:r>
              <a:rPr lang="en-US" altLang="ko-KR" sz="1600" b="1"/>
              <a:t> </a:t>
            </a:r>
            <a:r>
              <a:rPr lang="ko-KR" altLang="en-US" sz="1600" b="1"/>
              <a:t>소스를 작성할 때 지켜야 할 기본 규칙</a:t>
            </a:r>
            <a:endParaRPr lang="en-US" altLang="ko-KR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27A9C5-470C-4798-814A-E2EFF6E59F83}"/>
              </a:ext>
            </a:extLst>
          </p:cNvPr>
          <p:cNvGrpSpPr/>
          <p:nvPr/>
        </p:nvGrpSpPr>
        <p:grpSpPr>
          <a:xfrm>
            <a:off x="562061" y="1677798"/>
            <a:ext cx="4555221" cy="882900"/>
            <a:chOff x="562061" y="1677798"/>
            <a:chExt cx="4555221" cy="8829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7ED110-1648-4F3B-9930-5B8B71C77EC7}"/>
                </a:ext>
              </a:extLst>
            </p:cNvPr>
            <p:cNvSpPr/>
            <p:nvPr/>
          </p:nvSpPr>
          <p:spPr>
            <a:xfrm>
              <a:off x="562061" y="1787446"/>
              <a:ext cx="4555221" cy="77325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295AEC-59CB-4E58-8027-D80DCB0FF581}"/>
                </a:ext>
              </a:extLst>
            </p:cNvPr>
            <p:cNvSpPr txBox="1"/>
            <p:nvPr/>
          </p:nvSpPr>
          <p:spPr>
            <a:xfrm>
              <a:off x="604006" y="1907100"/>
              <a:ext cx="3884103" cy="6106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/>
                <a:t>‘Tab’ </a:t>
              </a:r>
              <a:r>
                <a:rPr lang="ko-KR" altLang="en-US" sz="1200"/>
                <a:t>키나</a:t>
              </a:r>
              <a:r>
                <a:rPr lang="en-US" altLang="ko-KR" sz="1200"/>
                <a:t> ‘</a:t>
              </a:r>
              <a:r>
                <a:rPr lang="ko-KR" altLang="en-US" sz="1200"/>
                <a:t>스페이스바</a:t>
              </a:r>
              <a:r>
                <a:rPr lang="en-US" altLang="ko-KR" sz="1200"/>
                <a:t>’</a:t>
              </a:r>
              <a:r>
                <a:rPr lang="ko-KR" altLang="en-US" sz="1200"/>
                <a:t>를 눌러 </a:t>
              </a:r>
              <a:r>
                <a:rPr lang="en-US" altLang="ko-KR" sz="1200"/>
                <a:t>2</a:t>
              </a:r>
              <a:r>
                <a:rPr lang="ko-KR" altLang="en-US" sz="1200"/>
                <a:t>칸이나 </a:t>
              </a:r>
              <a:r>
                <a:rPr lang="en-US" altLang="ko-KR" sz="1200"/>
                <a:t>4</a:t>
              </a:r>
              <a:r>
                <a:rPr lang="ko-KR" altLang="en-US" sz="1200"/>
                <a:t>칸 들여씀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최근에는 공백 </a:t>
              </a:r>
              <a:r>
                <a:rPr lang="en-US" altLang="ko-KR" sz="1200"/>
                <a:t>2</a:t>
              </a:r>
              <a:r>
                <a:rPr lang="ko-KR" altLang="en-US" sz="1200"/>
                <a:t>칸 들여쓰기를 많이 사용함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3A1C89-BEB4-41B0-814A-D74A5F83BF37}"/>
                </a:ext>
              </a:extLst>
            </p:cNvPr>
            <p:cNvSpPr txBox="1"/>
            <p:nvPr/>
          </p:nvSpPr>
          <p:spPr>
            <a:xfrm>
              <a:off x="796954" y="1677798"/>
              <a:ext cx="2281806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1. </a:t>
              </a:r>
              <a:r>
                <a:rPr lang="ko-KR" altLang="en-US" sz="1200" b="1">
                  <a:latin typeface="+mn-ea"/>
                </a:rPr>
                <a:t>코드를 보기 좋게 들여쓴다</a:t>
              </a:r>
              <a:endParaRPr lang="ko-KR" altLang="en-US" sz="1200" b="1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8A17D5-CD34-4642-BC53-037830B754FB}"/>
              </a:ext>
            </a:extLst>
          </p:cNvPr>
          <p:cNvGrpSpPr/>
          <p:nvPr/>
        </p:nvGrpSpPr>
        <p:grpSpPr>
          <a:xfrm>
            <a:off x="562061" y="2743474"/>
            <a:ext cx="4555222" cy="932644"/>
            <a:chOff x="562062" y="1677798"/>
            <a:chExt cx="4250960" cy="93264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066F81-7FBF-4CE4-ACF4-D85914672C87}"/>
                </a:ext>
              </a:extLst>
            </p:cNvPr>
            <p:cNvSpPr/>
            <p:nvPr/>
          </p:nvSpPr>
          <p:spPr>
            <a:xfrm>
              <a:off x="562062" y="1837190"/>
              <a:ext cx="4250960" cy="77325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554B68-6635-4502-BD5F-02073D652FCE}"/>
                </a:ext>
              </a:extLst>
            </p:cNvPr>
            <p:cNvSpPr txBox="1"/>
            <p:nvPr/>
          </p:nvSpPr>
          <p:spPr>
            <a:xfrm>
              <a:off x="604005" y="1907100"/>
              <a:ext cx="4060273" cy="6106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세미콜론을 붙일 것을 권장함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소스는 한 줄에 한 문장만 작성하는 것이 좋다</a:t>
              </a:r>
              <a:endParaRPr lang="en-US" altLang="ko-KR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4A52BE-61CE-4A74-9E67-FF493975EB5F}"/>
                </a:ext>
              </a:extLst>
            </p:cNvPr>
            <p:cNvSpPr txBox="1"/>
            <p:nvPr/>
          </p:nvSpPr>
          <p:spPr>
            <a:xfrm>
              <a:off x="796954" y="1677798"/>
              <a:ext cx="2508308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2. </a:t>
              </a:r>
              <a:r>
                <a:rPr lang="ko-KR" altLang="en-US" sz="1200" b="1">
                  <a:latin typeface="+mn-ea"/>
                </a:rPr>
                <a:t>세미콜론으로 문장을 구분한다</a:t>
              </a:r>
              <a:endParaRPr lang="en-US" altLang="ko-KR" sz="1200" b="1"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F8C407-C3D8-4366-BE97-8A489E9B28F8}"/>
              </a:ext>
            </a:extLst>
          </p:cNvPr>
          <p:cNvGrpSpPr/>
          <p:nvPr/>
        </p:nvGrpSpPr>
        <p:grpSpPr>
          <a:xfrm>
            <a:off x="604006" y="4926037"/>
            <a:ext cx="4555221" cy="660566"/>
            <a:chOff x="562061" y="1677798"/>
            <a:chExt cx="4555221" cy="105701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9A627B-9DE1-4DA7-B159-C98ECDB9C963}"/>
                </a:ext>
              </a:extLst>
            </p:cNvPr>
            <p:cNvSpPr/>
            <p:nvPr/>
          </p:nvSpPr>
          <p:spPr>
            <a:xfrm>
              <a:off x="562061" y="1837189"/>
              <a:ext cx="4555221" cy="89762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777E8D-F2D9-4882-B438-9EC00F10AC5A}"/>
                </a:ext>
              </a:extLst>
            </p:cNvPr>
            <p:cNvSpPr txBox="1"/>
            <p:nvPr/>
          </p:nvSpPr>
          <p:spPr>
            <a:xfrm>
              <a:off x="562061" y="2046458"/>
              <a:ext cx="4555221" cy="479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/>
                <a:t>식별자나 연산자</a:t>
              </a:r>
              <a:r>
                <a:rPr lang="en-US" altLang="ko-KR" sz="1200"/>
                <a:t>, </a:t>
              </a:r>
              <a:r>
                <a:rPr lang="ko-KR" altLang="en-US" sz="1200"/>
                <a:t>값 사이에 공백을 넣어 읽기 쉽게 작성한다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80CD65-F8CA-41FF-A4F2-C8438DFD9785}"/>
                </a:ext>
              </a:extLst>
            </p:cNvPr>
            <p:cNvSpPr txBox="1"/>
            <p:nvPr/>
          </p:nvSpPr>
          <p:spPr>
            <a:xfrm>
              <a:off x="796954" y="1677798"/>
              <a:ext cx="2785146" cy="4432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3.  </a:t>
              </a:r>
              <a:r>
                <a:rPr lang="ko-KR" altLang="en-US" sz="1200" b="1">
                  <a:latin typeface="+mn-ea"/>
                </a:rPr>
                <a:t>공백을 넣어 읽기 쉽게 작성한다</a:t>
              </a:r>
              <a:endParaRPr lang="ko-KR" altLang="en-US" sz="1200" b="1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C2425D1-F90C-4E58-B530-29C3A0F0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6" y="3802834"/>
            <a:ext cx="4018401" cy="9140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1BAD11D-7026-4CC9-9146-224D2A6C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65" y="5742875"/>
            <a:ext cx="3544349" cy="68160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8B895DB-F618-4486-BA95-74D0F0F0821E}"/>
              </a:ext>
            </a:extLst>
          </p:cNvPr>
          <p:cNvGrpSpPr/>
          <p:nvPr/>
        </p:nvGrpSpPr>
        <p:grpSpPr>
          <a:xfrm>
            <a:off x="6305744" y="1058516"/>
            <a:ext cx="4555221" cy="1502182"/>
            <a:chOff x="562061" y="1677798"/>
            <a:chExt cx="4555221" cy="150218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7E8C257-77EE-4CA9-83AB-79E9B03A76DD}"/>
                </a:ext>
              </a:extLst>
            </p:cNvPr>
            <p:cNvSpPr/>
            <p:nvPr/>
          </p:nvSpPr>
          <p:spPr>
            <a:xfrm>
              <a:off x="562061" y="1787446"/>
              <a:ext cx="4555221" cy="139253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FFEAC4-5397-4181-95BF-C761F3B872AC}"/>
                </a:ext>
              </a:extLst>
            </p:cNvPr>
            <p:cNvSpPr txBox="1"/>
            <p:nvPr/>
          </p:nvSpPr>
          <p:spPr>
            <a:xfrm>
              <a:off x="604006" y="1907100"/>
              <a:ext cx="4513276" cy="1164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한 줄 주석 </a:t>
              </a:r>
              <a:r>
                <a:rPr lang="en-US" altLang="ko-KR" sz="1200"/>
                <a:t>: </a:t>
              </a:r>
              <a:r>
                <a:rPr lang="ko-KR" altLang="en-US" sz="1200"/>
                <a:t>슬래시 </a:t>
              </a:r>
              <a:r>
                <a:rPr lang="en-US" altLang="ko-KR" sz="1200"/>
                <a:t>2</a:t>
              </a:r>
              <a:r>
                <a:rPr lang="ko-KR" altLang="en-US" sz="1200"/>
                <a:t>개</a:t>
              </a:r>
              <a:r>
                <a:rPr lang="en-US" altLang="ko-KR" sz="1200"/>
                <a:t>(//) </a:t>
              </a:r>
              <a:r>
                <a:rPr lang="ko-KR" altLang="en-US" sz="1200"/>
                <a:t>바로 뒤에 작성 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여러 줄 주석 </a:t>
              </a:r>
              <a:r>
                <a:rPr lang="en-US" altLang="ko-KR" sz="1200"/>
                <a:t>: </a:t>
              </a:r>
              <a:r>
                <a:rPr lang="ko-KR" altLang="en-US" sz="1200"/>
                <a:t>여는 기호</a:t>
              </a:r>
              <a:r>
                <a:rPr lang="en-US" altLang="ko-KR" sz="1200"/>
                <a:t>(/*)</a:t>
              </a:r>
              <a:r>
                <a:rPr lang="ko-KR" altLang="en-US" sz="1200"/>
                <a:t>를 맨 앞에</a:t>
              </a:r>
              <a:r>
                <a:rPr lang="en-US" altLang="ko-KR" sz="1200"/>
                <a:t>, </a:t>
              </a:r>
              <a:r>
                <a:rPr lang="ko-KR" altLang="en-US" sz="1200"/>
                <a:t>닫는 기호</a:t>
              </a:r>
              <a:r>
                <a:rPr lang="en-US" altLang="ko-KR" sz="1200"/>
                <a:t>(*/)</a:t>
              </a:r>
              <a:r>
                <a:rPr lang="ko-KR" altLang="en-US" sz="1200"/>
                <a:t>를 맨 뒤에 넣고 그 사이에 주석 내용을 작성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주석 사이에 또다른 주석을 넣을 수 없음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87F35C-D509-4840-9D59-154EADF4F1FB}"/>
                </a:ext>
              </a:extLst>
            </p:cNvPr>
            <p:cNvSpPr txBox="1"/>
            <p:nvPr/>
          </p:nvSpPr>
          <p:spPr>
            <a:xfrm>
              <a:off x="796953" y="1677798"/>
              <a:ext cx="274597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4. </a:t>
              </a:r>
              <a:r>
                <a:rPr lang="ko-KR" altLang="en-US" sz="1200" b="1">
                  <a:latin typeface="+mn-ea"/>
                </a:rPr>
                <a:t>코드를 설명하는 주석을 작성한다</a:t>
              </a:r>
              <a:endParaRPr lang="ko-KR" altLang="en-US" sz="1200" b="1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AE6C91E-CD37-4CCE-9CE5-02553B1BE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689" y="2707192"/>
            <a:ext cx="3822147" cy="87694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F195AB9-A1E3-4E48-900D-BF54E5A36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689" y="3619191"/>
            <a:ext cx="3681107" cy="134973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512F7A99-A5F0-4350-B343-4AECB79C4666}"/>
              </a:ext>
            </a:extLst>
          </p:cNvPr>
          <p:cNvGrpSpPr/>
          <p:nvPr/>
        </p:nvGrpSpPr>
        <p:grpSpPr>
          <a:xfrm>
            <a:off x="6305744" y="5160542"/>
            <a:ext cx="5640179" cy="1263939"/>
            <a:chOff x="562061" y="1677798"/>
            <a:chExt cx="4555221" cy="126393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EE00043-4DDE-4359-BEC7-ADAE8007C3AD}"/>
                </a:ext>
              </a:extLst>
            </p:cNvPr>
            <p:cNvSpPr/>
            <p:nvPr/>
          </p:nvSpPr>
          <p:spPr>
            <a:xfrm>
              <a:off x="562061" y="1787446"/>
              <a:ext cx="4555221" cy="11542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58A913-0387-4E6B-962E-F50C067DE92B}"/>
                </a:ext>
              </a:extLst>
            </p:cNvPr>
            <p:cNvSpPr txBox="1"/>
            <p:nvPr/>
          </p:nvSpPr>
          <p:spPr>
            <a:xfrm>
              <a:off x="604006" y="1907100"/>
              <a:ext cx="4513276" cy="8876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첫 글자는 반드시 영문자나 언더스코어</a:t>
              </a:r>
              <a:r>
                <a:rPr lang="en-US" altLang="ko-KR" sz="1200"/>
                <a:t>(_), </a:t>
              </a:r>
              <a:r>
                <a:rPr lang="ko-KR" altLang="en-US" sz="1200"/>
                <a:t>달러 기호</a:t>
              </a:r>
              <a:r>
                <a:rPr lang="en-US" altLang="ko-KR" sz="1200"/>
                <a:t>($)</a:t>
              </a:r>
              <a:r>
                <a:rPr lang="ko-KR" altLang="en-US" sz="1200"/>
                <a:t>로 시작해야 한다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두 단어 이상이 하나의 식별자를 만들 때 단어 사이에 공백을 둘 수 없다</a:t>
              </a:r>
              <a:endParaRPr lang="en-US" altLang="ko-KR" sz="12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예약어는 식별자로 사용할 수 없다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AAB1BB-DFAB-475E-B72F-D58564CD1FFB}"/>
                </a:ext>
              </a:extLst>
            </p:cNvPr>
            <p:cNvSpPr txBox="1"/>
            <p:nvPr/>
          </p:nvSpPr>
          <p:spPr>
            <a:xfrm>
              <a:off x="796953" y="1677798"/>
              <a:ext cx="3022992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+mn-ea"/>
                </a:rPr>
                <a:t>5. </a:t>
              </a:r>
              <a:r>
                <a:rPr lang="ko-KR" altLang="en-US" sz="1200" b="1">
                  <a:latin typeface="+mn-ea"/>
                </a:rPr>
                <a:t>식별자는 정해진 규칙을 지켜 작성한다</a:t>
              </a:r>
              <a:endParaRPr lang="ko-KR" alt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203251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자바스크립트 기본 문법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변수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F5FA53-3383-458A-B3AC-9F30D6D7E874}"/>
              </a:ext>
            </a:extLst>
          </p:cNvPr>
          <p:cNvGrpSpPr/>
          <p:nvPr/>
        </p:nvGrpSpPr>
        <p:grpSpPr>
          <a:xfrm>
            <a:off x="2308161" y="2788097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CC77D4-A23C-4271-8E10-A76FD93223C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432D5-DCC5-4753-B14F-3547236AA9A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자료형 이해하기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2B7B28B-F4FC-42F5-913F-8EAC7A464DA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3D7B68-3EFA-4445-9FCB-81CBCFFB74DC}"/>
              </a:ext>
            </a:extLst>
          </p:cNvPr>
          <p:cNvGrpSpPr/>
          <p:nvPr/>
        </p:nvGrpSpPr>
        <p:grpSpPr>
          <a:xfrm>
            <a:off x="2308161" y="3426773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D7C87B-794A-48BE-8EF4-36A188E5089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B8B428-0C14-4127-824E-F8263266F054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연산자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03282DD-E528-4C08-A5D0-6F0F5C46C01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5AFDC4-ABA7-4396-BF27-09075BCBF145}"/>
              </a:ext>
            </a:extLst>
          </p:cNvPr>
          <p:cNvGrpSpPr/>
          <p:nvPr/>
        </p:nvGrpSpPr>
        <p:grpSpPr>
          <a:xfrm>
            <a:off x="2308161" y="4065449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4355DD-6A8D-4EED-9BD4-02067D0335B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8F959C-AF8E-429A-8FB3-7DA534FDDBC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조건문 알아보기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0F1DCC8-7994-4024-B3EF-ADDB41E42CA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D39D74-BF17-46E3-BA71-E77F3F8D688E}"/>
              </a:ext>
            </a:extLst>
          </p:cNvPr>
          <p:cNvGrpSpPr/>
          <p:nvPr/>
        </p:nvGrpSpPr>
        <p:grpSpPr>
          <a:xfrm>
            <a:off x="2308161" y="4704126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7E60685-3ABA-4F1C-857F-D3C7A81029E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14-5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577067-64FC-4C0F-9046-D974724A27E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반복문 알아보기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BEB42A3-1AD5-4C93-80EE-0EFAF9143B3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482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변수란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EBD534-F6B3-42DC-AC2C-20DD72570259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변수</a:t>
            </a:r>
            <a:r>
              <a:rPr lang="en-US" altLang="ko-KR" sz="1200">
                <a:latin typeface="+mn-ea"/>
              </a:rPr>
              <a:t>(variable) : </a:t>
            </a:r>
            <a:r>
              <a:rPr lang="ko-KR" altLang="en-US" sz="1200">
                <a:latin typeface="+mn-ea"/>
              </a:rPr>
              <a:t>값이 여러 번 달라질 수 있는 데이터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상수</a:t>
            </a:r>
            <a:r>
              <a:rPr lang="en-US" altLang="ko-KR" sz="1200">
                <a:latin typeface="+mn-ea"/>
              </a:rPr>
              <a:t>(constant) : </a:t>
            </a:r>
            <a:r>
              <a:rPr lang="ko-KR" altLang="en-US" sz="1200">
                <a:latin typeface="+mn-ea"/>
              </a:rPr>
              <a:t>값을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한번 지정하면 바뀌지 않는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8A28EC-225A-4AD5-94F0-C0065288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90" y="2273151"/>
            <a:ext cx="3810000" cy="134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BF687-710D-4BB2-AEE4-D06A7C7C7A51}"/>
              </a:ext>
            </a:extLst>
          </p:cNvPr>
          <p:cNvSpPr txBox="1"/>
          <p:nvPr/>
        </p:nvSpPr>
        <p:spPr>
          <a:xfrm>
            <a:off x="6445400" y="1181761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변수 선언의 규칙 </a:t>
            </a:r>
            <a:endParaRPr lang="en-US" altLang="ko-KR" sz="16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19533A-E022-45C8-93EA-E2955809F91B}"/>
              </a:ext>
            </a:extLst>
          </p:cNvPr>
          <p:cNvSpPr/>
          <p:nvPr/>
        </p:nvSpPr>
        <p:spPr>
          <a:xfrm>
            <a:off x="6185342" y="1520315"/>
            <a:ext cx="5064295" cy="338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변수 이름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영어 문자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언더스코어</a:t>
            </a:r>
            <a:r>
              <a:rPr lang="en-US" altLang="ko-KR" sz="1200">
                <a:latin typeface="+mn-ea"/>
              </a:rPr>
              <a:t>(_), </a:t>
            </a:r>
            <a:r>
              <a:rPr lang="ko-KR" altLang="en-US" sz="1200">
                <a:latin typeface="+mn-ea"/>
              </a:rPr>
              <a:t>숫자를 사용한다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첫 글자는 영문자</a:t>
            </a:r>
            <a:r>
              <a:rPr lang="en-US" altLang="ko-KR" sz="1200">
                <a:latin typeface="+mn-ea"/>
              </a:rPr>
              <a:t>, _</a:t>
            </a:r>
            <a:r>
              <a:rPr lang="ko-KR" altLang="en-US" sz="1200">
                <a:latin typeface="+mn-ea"/>
              </a:rPr>
              <a:t>기호</a:t>
            </a:r>
            <a:r>
              <a:rPr lang="en-US" altLang="ko-KR" sz="1200">
                <a:latin typeface="+mn-ea"/>
              </a:rPr>
              <a:t>, $</a:t>
            </a:r>
            <a:r>
              <a:rPr lang="ko-KR" altLang="en-US" sz="1200">
                <a:latin typeface="+mn-ea"/>
              </a:rPr>
              <a:t>기호를 사용한다</a:t>
            </a:r>
            <a:endParaRPr lang="en-US" altLang="ko-KR" sz="120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띄어쓰기나 기호는 허용하지 않는다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now, _now, now25  (</a:t>
            </a:r>
            <a:r>
              <a:rPr lang="ko-KR" altLang="en-US" sz="1200">
                <a:latin typeface="+mn-ea"/>
              </a:rPr>
              <a:t>사용할 수 있음</a:t>
            </a:r>
            <a:r>
              <a:rPr lang="en-US" altLang="ko-KR" sz="1200">
                <a:latin typeface="+mn-ea"/>
              </a:rPr>
              <a:t>)</a:t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25now, now 25, *now (</a:t>
            </a:r>
            <a:r>
              <a:rPr lang="ko-KR" altLang="en-US" sz="1200">
                <a:latin typeface="+mn-ea"/>
              </a:rPr>
              <a:t>사용할 수 없음</a:t>
            </a:r>
            <a:r>
              <a:rPr lang="en-US" altLang="ko-KR" sz="120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영어 대소문자를 구별하며 예약어는 변수 이름으로 사용할 수 없다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여러 단어를 연결할 때는 하이픈이나 언더스코어를 사용할 수 있고 중간에 대문자를 섞어 쓸 수도 있다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total-area, total_area, totalArea </a:t>
            </a:r>
            <a:r>
              <a:rPr lang="ko-KR" altLang="en-US" sz="1200">
                <a:latin typeface="+mn-ea"/>
              </a:rPr>
              <a:t>등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변수 이름은 의미있게 작성한다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9B1B29-5642-4C83-AC5E-B0AA8FB4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20" y="4673420"/>
            <a:ext cx="3374122" cy="113210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B9F55A7-6928-4A62-824B-FAFEFBE9DE57}"/>
              </a:ext>
            </a:extLst>
          </p:cNvPr>
          <p:cNvCxnSpPr/>
          <p:nvPr/>
        </p:nvCxnSpPr>
        <p:spPr>
          <a:xfrm>
            <a:off x="5701718" y="922789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85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변수 선언하기</a:t>
            </a:r>
            <a:endParaRPr lang="en-US" altLang="ko-KR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F687-710D-4BB2-AEE4-D06A7C7C7A51}"/>
              </a:ext>
            </a:extLst>
          </p:cNvPr>
          <p:cNvSpPr txBox="1"/>
          <p:nvPr/>
        </p:nvSpPr>
        <p:spPr>
          <a:xfrm>
            <a:off x="6445400" y="1181761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변수에 값 할당</a:t>
            </a:r>
            <a:endParaRPr lang="en-US" altLang="ko-KR" sz="16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19533A-E022-45C8-93EA-E2955809F91B}"/>
              </a:ext>
            </a:extLst>
          </p:cNvPr>
          <p:cNvSpPr/>
          <p:nvPr/>
        </p:nvSpPr>
        <p:spPr>
          <a:xfrm>
            <a:off x="6445400" y="1654282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‘=‘ </a:t>
            </a:r>
            <a:r>
              <a:rPr lang="ko-KR" altLang="en-US" sz="1200">
                <a:latin typeface="+mn-ea"/>
              </a:rPr>
              <a:t>기호 다음에 값을 저장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var </a:t>
            </a:r>
            <a:r>
              <a:rPr lang="ko-KR" altLang="en-US" sz="1200">
                <a:latin typeface="+mn-ea"/>
              </a:rPr>
              <a:t>뒤에 변수 이름 작성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var</a:t>
            </a:r>
            <a:r>
              <a:rPr lang="ko-KR" altLang="en-US" sz="1200">
                <a:latin typeface="+mn-ea"/>
              </a:rPr>
              <a:t>를 한번만 쓰고 뒤에 여러 개의 변수를 한꺼번에 선언할 수도 있음</a:t>
            </a:r>
            <a:endParaRPr lang="en-US" altLang="ko-KR" sz="12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851F79-5C5F-4095-8276-72C959BE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50" y="2264898"/>
            <a:ext cx="1644811" cy="292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4BA72E-CBCD-4445-B61F-B31AFF57B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0" y="2826216"/>
            <a:ext cx="2576794" cy="892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E18841-19DE-493C-8474-4BF85DFDA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50" y="3987386"/>
            <a:ext cx="4704738" cy="5507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801DCD-FB67-48FD-A946-85D10A420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20" y="2264898"/>
            <a:ext cx="3853518" cy="1658751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8098EB-8E2F-43A4-B1C5-C81F15141B06}"/>
              </a:ext>
            </a:extLst>
          </p:cNvPr>
          <p:cNvCxnSpPr/>
          <p:nvPr/>
        </p:nvCxnSpPr>
        <p:spPr>
          <a:xfrm>
            <a:off x="6096000" y="981512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221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자료형이란</a:t>
            </a:r>
            <a:endParaRPr lang="en-US" altLang="ko-KR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F687-710D-4BB2-AEE4-D06A7C7C7A51}"/>
              </a:ext>
            </a:extLst>
          </p:cNvPr>
          <p:cNvSpPr txBox="1"/>
          <p:nvPr/>
        </p:nvSpPr>
        <p:spPr>
          <a:xfrm>
            <a:off x="6445400" y="1181761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숫자형</a:t>
            </a:r>
            <a:r>
              <a:rPr lang="en-US" altLang="ko-KR" sz="1600" b="1"/>
              <a:t>(number)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컴퓨터가 처리할 수 있는 자료의 형태</a:t>
            </a:r>
            <a:endParaRPr lang="en-US" altLang="ko-KR" sz="120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8098EB-8E2F-43A4-B1C5-C81F15141B06}"/>
              </a:ext>
            </a:extLst>
          </p:cNvPr>
          <p:cNvCxnSpPr/>
          <p:nvPr/>
        </p:nvCxnSpPr>
        <p:spPr>
          <a:xfrm>
            <a:off x="6096000" y="981512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B76D1B-22CB-44AE-A18C-C6233D63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1987899"/>
            <a:ext cx="5470403" cy="284592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3E6AB3-786E-449D-B2F8-03E0793B30CC}"/>
              </a:ext>
            </a:extLst>
          </p:cNvPr>
          <p:cNvGrpSpPr/>
          <p:nvPr/>
        </p:nvGrpSpPr>
        <p:grpSpPr>
          <a:xfrm>
            <a:off x="6502108" y="2650842"/>
            <a:ext cx="5012375" cy="1520036"/>
            <a:chOff x="6502108" y="1635511"/>
            <a:chExt cx="5012375" cy="152003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DC1FE1-5572-4FF5-A70E-5020AD9FB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2108" y="1635511"/>
              <a:ext cx="3651391" cy="15200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82BFB-CA8A-4635-A7FA-6B2E2C3D2189}"/>
                </a:ext>
              </a:extLst>
            </p:cNvPr>
            <p:cNvSpPr txBox="1"/>
            <p:nvPr/>
          </p:nvSpPr>
          <p:spPr>
            <a:xfrm>
              <a:off x="6886100" y="2619256"/>
              <a:ext cx="4628383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콘솔 창에서 </a:t>
              </a:r>
              <a:r>
                <a:rPr lang="en-US" altLang="ko-KR" sz="1200">
                  <a:solidFill>
                    <a:srgbClr val="0070C0"/>
                  </a:solidFill>
                </a:rPr>
                <a:t>typeof </a:t>
              </a:r>
              <a:r>
                <a:rPr lang="ko-KR" altLang="en-US" sz="1200">
                  <a:solidFill>
                    <a:srgbClr val="0070C0"/>
                  </a:solidFill>
                </a:rPr>
                <a:t>다음에 숫자를 입력하면 </a:t>
              </a:r>
              <a:r>
                <a:rPr lang="en-US" altLang="ko-KR" sz="1200">
                  <a:solidFill>
                    <a:srgbClr val="0070C0"/>
                  </a:solidFill>
                </a:rPr>
                <a:t>number</a:t>
              </a:r>
              <a:r>
                <a:rPr lang="ko-KR" altLang="en-US" sz="1200">
                  <a:solidFill>
                    <a:srgbClr val="0070C0"/>
                  </a:solidFill>
                </a:rPr>
                <a:t>라고 표시됨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BD355C-B15C-42BB-9986-40BF8F9AFE17}"/>
              </a:ext>
            </a:extLst>
          </p:cNvPr>
          <p:cNvSpPr/>
          <p:nvPr/>
        </p:nvSpPr>
        <p:spPr>
          <a:xfrm>
            <a:off x="6502108" y="1544091"/>
            <a:ext cx="50642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숫자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 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정수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소수점 없는 숫자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 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실수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소수점이 있는 숫자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EE2968-E755-4210-A5C2-551EAFFA3B91}"/>
              </a:ext>
            </a:extLst>
          </p:cNvPr>
          <p:cNvSpPr txBox="1"/>
          <p:nvPr/>
        </p:nvSpPr>
        <p:spPr>
          <a:xfrm>
            <a:off x="6768088" y="2365560"/>
            <a:ext cx="3634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</a:rPr>
              <a:t>※ </a:t>
            </a:r>
            <a:r>
              <a:rPr lang="ko-KR" altLang="en-US" sz="1200">
                <a:solidFill>
                  <a:srgbClr val="C00000"/>
                </a:solidFill>
              </a:rPr>
              <a:t>자바스크립트는 실수를 정밀하게 계산하지 못함</a:t>
            </a:r>
          </a:p>
        </p:txBody>
      </p:sp>
    </p:spTree>
    <p:extLst>
      <p:ext uri="{BB962C8B-B14F-4D97-AF65-F5344CB8AC3E}">
        <p14:creationId xmlns:p14="http://schemas.microsoft.com/office/powerpoint/2010/main" val="3032573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문자열</a:t>
            </a:r>
            <a:r>
              <a:rPr lang="en-US" altLang="ko-KR" sz="1600" b="1"/>
              <a:t>(string)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8098EB-8E2F-43A4-B1C5-C81F15141B06}"/>
              </a:ext>
            </a:extLst>
          </p:cNvPr>
          <p:cNvCxnSpPr/>
          <p:nvPr/>
        </p:nvCxnSpPr>
        <p:spPr>
          <a:xfrm>
            <a:off x="6096000" y="981512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2C0962-0F89-4ABD-98BC-E7DE7F0770A1}"/>
              </a:ext>
            </a:extLst>
          </p:cNvPr>
          <p:cNvGrpSpPr/>
          <p:nvPr/>
        </p:nvGrpSpPr>
        <p:grpSpPr>
          <a:xfrm>
            <a:off x="472439" y="2024679"/>
            <a:ext cx="4703410" cy="1240407"/>
            <a:chOff x="472439" y="2024679"/>
            <a:chExt cx="4703410" cy="12404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5BC9E2-4F2D-4C4B-80E4-D721DF332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39" y="2024679"/>
              <a:ext cx="3871842" cy="12404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CA6439-6A3C-4921-998A-56136D26C7EF}"/>
                </a:ext>
              </a:extLst>
            </p:cNvPr>
            <p:cNvSpPr txBox="1"/>
            <p:nvPr/>
          </p:nvSpPr>
          <p:spPr>
            <a:xfrm>
              <a:off x="1891407" y="2414049"/>
              <a:ext cx="3284442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rgbClr val="0070C0"/>
                  </a:solidFill>
                </a:rPr>
                <a:t>콘솔 창에서 </a:t>
              </a:r>
              <a:r>
                <a:rPr lang="en-US" altLang="ko-KR" sz="1100">
                  <a:solidFill>
                    <a:srgbClr val="0070C0"/>
                  </a:solidFill>
                </a:rPr>
                <a:t>typeof </a:t>
              </a:r>
              <a:r>
                <a:rPr lang="ko-KR" altLang="en-US" sz="1100">
                  <a:solidFill>
                    <a:srgbClr val="0070C0"/>
                  </a:solidFill>
                </a:rPr>
                <a:t>다음에 따옴표로 묶은 내용을 입력하면 </a:t>
              </a:r>
              <a:r>
                <a:rPr lang="en-US" altLang="ko-KR" sz="1100">
                  <a:solidFill>
                    <a:srgbClr val="0070C0"/>
                  </a:solidFill>
                </a:rPr>
                <a:t>string</a:t>
              </a:r>
              <a:r>
                <a:rPr lang="ko-KR" altLang="en-US" sz="1100">
                  <a:solidFill>
                    <a:srgbClr val="0070C0"/>
                  </a:solidFill>
                </a:rPr>
                <a:t>이라고 표시됨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F36591-38DA-4829-88F7-5A69FF154F8B}"/>
              </a:ext>
            </a:extLst>
          </p:cNvPr>
          <p:cNvSpPr txBox="1"/>
          <p:nvPr/>
        </p:nvSpPr>
        <p:spPr>
          <a:xfrm>
            <a:off x="472439" y="1567014"/>
            <a:ext cx="3297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작은따옴표</a:t>
            </a:r>
            <a:r>
              <a:rPr lang="en-US" altLang="ko-KR" sz="1200"/>
              <a:t>(' ')</a:t>
            </a:r>
            <a:r>
              <a:rPr lang="ko-KR" altLang="en-US" sz="1200"/>
              <a:t>나 큰따옴표</a:t>
            </a:r>
            <a:r>
              <a:rPr lang="en-US" altLang="ko-KR" sz="1200"/>
              <a:t>(" ")</a:t>
            </a:r>
            <a:r>
              <a:rPr lang="ko-KR" altLang="en-US" sz="1200"/>
              <a:t>로 묶은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60223-CD84-4938-9043-2BD90C80967A}"/>
              </a:ext>
            </a:extLst>
          </p:cNvPr>
          <p:cNvSpPr txBox="1"/>
          <p:nvPr/>
        </p:nvSpPr>
        <p:spPr>
          <a:xfrm>
            <a:off x="472440" y="3592915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논리형</a:t>
            </a:r>
            <a:r>
              <a:rPr lang="en-US" altLang="ko-KR" sz="1600" b="1"/>
              <a:t>(boolean)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401D5-1BF5-4C89-AED7-3F6DE177D701}"/>
              </a:ext>
            </a:extLst>
          </p:cNvPr>
          <p:cNvSpPr txBox="1"/>
          <p:nvPr/>
        </p:nvSpPr>
        <p:spPr>
          <a:xfrm>
            <a:off x="472439" y="4112135"/>
            <a:ext cx="5323893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참</a:t>
            </a:r>
            <a:r>
              <a:rPr lang="en-US" altLang="ko-KR" sz="1200"/>
              <a:t>true</a:t>
            </a:r>
            <a:r>
              <a:rPr lang="ko-KR" altLang="en-US" sz="1200"/>
              <a:t>이나 거짓</a:t>
            </a:r>
            <a:r>
              <a:rPr lang="en-US" altLang="ko-KR" sz="1200"/>
              <a:t>false</a:t>
            </a:r>
            <a:r>
              <a:rPr lang="ko-KR" altLang="en-US" sz="1200"/>
              <a:t>의 값을 표현하는 자료형</a:t>
            </a:r>
            <a:r>
              <a:rPr lang="en-US" altLang="ko-KR" sz="1200"/>
              <a:t>. </a:t>
            </a:r>
            <a:r>
              <a:rPr lang="ko-KR" altLang="en-US" sz="1200"/>
              <a:t>불린</a:t>
            </a:r>
            <a:r>
              <a:rPr lang="en-US" altLang="ko-KR" sz="1200"/>
              <a:t> </a:t>
            </a:r>
            <a:r>
              <a:rPr lang="ko-KR" altLang="en-US" sz="1200"/>
              <a:t>유형이라고도 함</a:t>
            </a:r>
            <a:r>
              <a:rPr lang="en-US" altLang="ko-KR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조건을 확인해서 조건이 맞으면 </a:t>
            </a:r>
            <a:r>
              <a:rPr lang="en-US" altLang="ko-KR" sz="1200"/>
              <a:t>true, </a:t>
            </a:r>
            <a:r>
              <a:rPr lang="ko-KR" altLang="en-US" sz="1200"/>
              <a:t>맞지 않으면 </a:t>
            </a:r>
            <a:r>
              <a:rPr lang="en-US" altLang="ko-KR" sz="1200"/>
              <a:t>false</a:t>
            </a:r>
            <a:r>
              <a:rPr lang="ko-KR" altLang="en-US" sz="1200"/>
              <a:t>라는 결괏값 출력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7F0BAC-8E5D-4C60-9DBC-714EED1A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2" y="4791902"/>
            <a:ext cx="3930140" cy="12860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380D62-827C-47CC-A2C7-1AC636E8D290}"/>
              </a:ext>
            </a:extLst>
          </p:cNvPr>
          <p:cNvSpPr txBox="1"/>
          <p:nvPr/>
        </p:nvSpPr>
        <p:spPr>
          <a:xfrm>
            <a:off x="1828146" y="5290986"/>
            <a:ext cx="3192425" cy="26161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조건에 따라 </a:t>
            </a:r>
            <a:r>
              <a:rPr lang="en-US" altLang="ko-KR" sz="1100">
                <a:solidFill>
                  <a:srgbClr val="0070C0"/>
                </a:solidFill>
              </a:rPr>
              <a:t>true</a:t>
            </a:r>
            <a:r>
              <a:rPr lang="ko-KR" altLang="en-US" sz="1100">
                <a:solidFill>
                  <a:srgbClr val="0070C0"/>
                </a:solidFill>
              </a:rPr>
              <a:t>나 </a:t>
            </a:r>
            <a:r>
              <a:rPr lang="en-US" altLang="ko-KR" sz="1100">
                <a:solidFill>
                  <a:srgbClr val="0070C0"/>
                </a:solidFill>
              </a:rPr>
              <a:t>false </a:t>
            </a:r>
            <a:r>
              <a:rPr lang="ko-KR" altLang="en-US" sz="1100">
                <a:solidFill>
                  <a:srgbClr val="0070C0"/>
                </a:solidFill>
              </a:rPr>
              <a:t>값을 표시하는 논리형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8B8E8-8CD6-4A8E-9BA0-A0F41F5E18F9}"/>
              </a:ext>
            </a:extLst>
          </p:cNvPr>
          <p:cNvSpPr txBox="1"/>
          <p:nvPr/>
        </p:nvSpPr>
        <p:spPr>
          <a:xfrm>
            <a:off x="6483356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undefined</a:t>
            </a:r>
            <a:r>
              <a:rPr lang="ko-KR" altLang="en-US" sz="1600" b="1"/>
              <a:t> 유형</a:t>
            </a:r>
            <a:endParaRPr lang="en-US" altLang="ko-KR" sz="16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70568-C76B-49AD-85F7-E59E796218B0}"/>
              </a:ext>
            </a:extLst>
          </p:cNvPr>
          <p:cNvSpPr txBox="1"/>
          <p:nvPr/>
        </p:nvSpPr>
        <p:spPr>
          <a:xfrm>
            <a:off x="6483355" y="1567014"/>
            <a:ext cx="345479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자료형이 정의되지 않았을 때의 데이터 상태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변수 선언만 하고 값이 할당되지 않은 자료형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535D00-1070-469A-B224-2DBAC885F700}"/>
              </a:ext>
            </a:extLst>
          </p:cNvPr>
          <p:cNvSpPr txBox="1"/>
          <p:nvPr/>
        </p:nvSpPr>
        <p:spPr>
          <a:xfrm>
            <a:off x="6483356" y="2393369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null</a:t>
            </a:r>
            <a:r>
              <a:rPr lang="ko-KR" altLang="en-US" sz="1600" b="1"/>
              <a:t> 유형</a:t>
            </a:r>
            <a:endParaRPr lang="en-US" altLang="ko-KR" sz="16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AAD9F9-D917-44AA-9839-B63B33EF40C5}"/>
              </a:ext>
            </a:extLst>
          </p:cNvPr>
          <p:cNvSpPr txBox="1"/>
          <p:nvPr/>
        </p:nvSpPr>
        <p:spPr>
          <a:xfrm>
            <a:off x="6483355" y="2844936"/>
            <a:ext cx="324640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값이 유효하지 않은 상태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변수에 할당된 값이 유효하지 않다는 의미</a:t>
            </a:r>
          </a:p>
        </p:txBody>
      </p:sp>
    </p:spTree>
    <p:extLst>
      <p:ext uri="{BB962C8B-B14F-4D97-AF65-F5344CB8AC3E}">
        <p14:creationId xmlns:p14="http://schemas.microsoft.com/office/powerpoint/2010/main" val="253985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 이해하기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배열</a:t>
            </a:r>
            <a:r>
              <a:rPr lang="en-US" altLang="ko-KR" sz="1600" b="1"/>
              <a:t>(array)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36591-38DA-4829-88F7-5A69FF154F8B}"/>
              </a:ext>
            </a:extLst>
          </p:cNvPr>
          <p:cNvSpPr txBox="1"/>
          <p:nvPr/>
        </p:nvSpPr>
        <p:spPr>
          <a:xfrm>
            <a:off x="472439" y="1567014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하나의 변수에 여러 값을 저장할 수 있는 복합 유형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95749-277A-430D-A63A-2579D541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024679"/>
            <a:ext cx="2746171" cy="928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F6F1A-218B-487E-BA0B-6306028B3CC6}"/>
              </a:ext>
            </a:extLst>
          </p:cNvPr>
          <p:cNvSpPr txBox="1"/>
          <p:nvPr/>
        </p:nvSpPr>
        <p:spPr>
          <a:xfrm>
            <a:off x="510209" y="3516759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예</a:t>
            </a:r>
            <a:r>
              <a:rPr lang="en-US" altLang="ko-KR" sz="1200" b="1"/>
              <a:t>) </a:t>
            </a:r>
            <a:r>
              <a:rPr lang="ko-KR" altLang="en-US" sz="1200" b="1"/>
              <a:t>계절 이름을 프로그램에 사용할 경우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9D9087-73F9-4D4F-96C9-BC038D1AC26E}"/>
              </a:ext>
            </a:extLst>
          </p:cNvPr>
          <p:cNvSpPr txBox="1"/>
          <p:nvPr/>
        </p:nvSpPr>
        <p:spPr>
          <a:xfrm>
            <a:off x="520685" y="3989406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배열을 사용하지 않는다면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6E45C-EFE2-42A4-8D23-C4A922C2F26C}"/>
              </a:ext>
            </a:extLst>
          </p:cNvPr>
          <p:cNvSpPr txBox="1"/>
          <p:nvPr/>
        </p:nvSpPr>
        <p:spPr>
          <a:xfrm>
            <a:off x="2700613" y="3989928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배열을 사용한다면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9F88ED-7DA7-4322-BFB9-FD1A07A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8" y="4266405"/>
            <a:ext cx="1876994" cy="9584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E981E4-084D-4E05-AC02-89F26F22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743" y="4381224"/>
            <a:ext cx="2752288" cy="31127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3865B2-93FC-4DE2-9DAF-B41D34F7A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557" y="4806792"/>
            <a:ext cx="3368660" cy="164212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6D7A6E4-37BD-47C5-AC55-D6A0C1AE6123}"/>
              </a:ext>
            </a:extLst>
          </p:cNvPr>
          <p:cNvCxnSpPr/>
          <p:nvPr/>
        </p:nvCxnSpPr>
        <p:spPr>
          <a:xfrm>
            <a:off x="2600587" y="3917659"/>
            <a:ext cx="0" cy="14093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6AB8BDC-30D1-4CF3-85B2-9C4061EFF2EC}"/>
              </a:ext>
            </a:extLst>
          </p:cNvPr>
          <p:cNvSpPr txBox="1"/>
          <p:nvPr/>
        </p:nvSpPr>
        <p:spPr>
          <a:xfrm>
            <a:off x="6672474" y="1752900"/>
            <a:ext cx="3998322" cy="2595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자바스크립트의 데이터 유형 자동 변환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ko-KR" altLang="en-US" sz="1200"/>
              <a:t>자바스크립트의 편리한 점이면서도 약점인 부분이 데이터 유형이 유연하다는 것입니다</a:t>
            </a:r>
            <a:r>
              <a:rPr lang="en-US" altLang="ko-KR" sz="1200"/>
              <a:t>. </a:t>
            </a:r>
            <a:r>
              <a:rPr lang="ko-KR" altLang="en-US" sz="1200"/>
              <a:t>다시 말해 변수의 데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이터 유형이 중간에 바뀔 수 있다는 것이죠</a:t>
            </a:r>
            <a:r>
              <a:rPr lang="en-US" altLang="ko-KR" sz="120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책에 있는 </a:t>
            </a:r>
            <a:r>
              <a:rPr lang="en-US" altLang="ko-KR" sz="1200"/>
              <a:t>‘</a:t>
            </a:r>
            <a:r>
              <a:rPr lang="ko-KR" altLang="en-US" sz="1200"/>
              <a:t>나이 계산 프로그램’에서는 프롬프트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창을 통해 사용자의 태어난 해를 입력받는데</a:t>
            </a:r>
            <a:r>
              <a:rPr lang="en-US" altLang="ko-KR" sz="1200"/>
              <a:t>, </a:t>
            </a:r>
            <a:r>
              <a:rPr lang="ko-KR" altLang="en-US" sz="1200"/>
              <a:t>이때 프롬프트 창에서 입력받은 값은 문자열이지만 사칙연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산에 사용된 문자열은 자동으로 숫자형으로 변환되어 계산됩니다</a:t>
            </a:r>
          </a:p>
        </p:txBody>
      </p:sp>
    </p:spTree>
    <p:extLst>
      <p:ext uri="{BB962C8B-B14F-4D97-AF65-F5344CB8AC3E}">
        <p14:creationId xmlns:p14="http://schemas.microsoft.com/office/powerpoint/2010/main" val="387989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2437" y="1014196"/>
            <a:ext cx="11240193" cy="50188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13. </a:t>
            </a:r>
            <a:r>
              <a:rPr lang="ko-KR" altLang="en-US" dirty="0" smtClean="0"/>
              <a:t>자바스크립트와의 첫 만남</a:t>
            </a:r>
            <a:endParaRPr lang="en-US" altLang="ko-KR" dirty="0" smtClean="0"/>
          </a:p>
          <a:p>
            <a:r>
              <a:rPr lang="en-US" altLang="ko-KR" dirty="0"/>
              <a:t>14. </a:t>
            </a:r>
            <a:r>
              <a:rPr lang="ko-KR" altLang="en-US" dirty="0"/>
              <a:t>자바스크립트 기본 </a:t>
            </a:r>
            <a:r>
              <a:rPr lang="ko-KR" altLang="en-US" dirty="0" smtClean="0"/>
              <a:t>문법</a:t>
            </a:r>
            <a:endParaRPr lang="en-US" altLang="ko-KR" dirty="0" smtClean="0"/>
          </a:p>
          <a:p>
            <a:r>
              <a:rPr lang="en-US" altLang="ko-KR" dirty="0"/>
              <a:t>15. </a:t>
            </a:r>
            <a:r>
              <a:rPr lang="ko-KR" altLang="en-US" dirty="0"/>
              <a:t>함수와 </a:t>
            </a:r>
            <a:r>
              <a:rPr lang="ko-KR" altLang="en-US" dirty="0" smtClean="0"/>
              <a:t>이벤트</a:t>
            </a:r>
            <a:endParaRPr lang="en-US" altLang="ko-KR" dirty="0" smtClean="0"/>
          </a:p>
          <a:p>
            <a:r>
              <a:rPr lang="en-US" altLang="ko-KR" dirty="0"/>
              <a:t>16. </a:t>
            </a:r>
            <a:r>
              <a:rPr lang="ko-KR" altLang="en-US" dirty="0"/>
              <a:t>자바스크립트와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r>
              <a:rPr lang="ko-KR" altLang="en-US" dirty="0" smtClean="0"/>
              <a:t>자바스크립트 예제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0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연산자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산술 연산자</a:t>
            </a:r>
            <a:endParaRPr lang="en-US" altLang="ko-KR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F687-710D-4BB2-AEE4-D06A7C7C7A51}"/>
              </a:ext>
            </a:extLst>
          </p:cNvPr>
          <p:cNvSpPr txBox="1"/>
          <p:nvPr/>
        </p:nvSpPr>
        <p:spPr>
          <a:xfrm>
            <a:off x="6445400" y="1181761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할당 연산자</a:t>
            </a:r>
            <a:r>
              <a:rPr lang="en-US" altLang="ko-KR" sz="1600" b="1"/>
              <a:t>(</a:t>
            </a:r>
            <a:r>
              <a:rPr lang="ko-KR" altLang="en-US" sz="1600" b="1"/>
              <a:t>대입 연산자</a:t>
            </a:r>
            <a:r>
              <a:rPr lang="en-US" altLang="ko-KR" sz="1600" b="1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수학 계산을 할 때 사용하는 연산자</a:t>
            </a:r>
            <a:endParaRPr lang="en-US" altLang="ko-KR" sz="120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8098EB-8E2F-43A4-B1C5-C81F15141B06}"/>
              </a:ext>
            </a:extLst>
          </p:cNvPr>
          <p:cNvCxnSpPr/>
          <p:nvPr/>
        </p:nvCxnSpPr>
        <p:spPr>
          <a:xfrm>
            <a:off x="6096000" y="981512"/>
            <a:ext cx="0" cy="5142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8DF799F-8396-4487-B78A-2F576F649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2"/>
          <a:stretch/>
        </p:blipFill>
        <p:spPr>
          <a:xfrm>
            <a:off x="460139" y="1884790"/>
            <a:ext cx="5428930" cy="2435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74019-F05E-4363-B026-D403C4E499EE}"/>
              </a:ext>
            </a:extLst>
          </p:cNvPr>
          <p:cNvSpPr txBox="1"/>
          <p:nvPr/>
        </p:nvSpPr>
        <p:spPr>
          <a:xfrm>
            <a:off x="472439" y="4462943"/>
            <a:ext cx="3283271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나누기 연산자</a:t>
            </a:r>
            <a:r>
              <a:rPr lang="en-US" altLang="ko-KR" sz="1200"/>
              <a:t>(/) : </a:t>
            </a:r>
            <a:r>
              <a:rPr lang="ko-KR" altLang="en-US" sz="1200"/>
              <a:t>나눈 값 자체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나머지 연산자</a:t>
            </a:r>
            <a:r>
              <a:rPr lang="en-US" altLang="ko-KR" sz="1200"/>
              <a:t>(%) : </a:t>
            </a:r>
            <a:r>
              <a:rPr lang="ko-KR" altLang="en-US" sz="1200"/>
              <a:t>나눈 후에 남은 나머지 값</a:t>
            </a:r>
            <a:endParaRPr lang="en-US" altLang="ko-KR" sz="12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CDE2E3-F699-4FAA-8C40-0F061D5D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9" y="5150171"/>
            <a:ext cx="2944289" cy="6967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E543E4-934F-4CDD-8248-2785BBEFB016}"/>
              </a:ext>
            </a:extLst>
          </p:cNvPr>
          <p:cNvSpPr/>
          <p:nvPr/>
        </p:nvSpPr>
        <p:spPr>
          <a:xfrm>
            <a:off x="6520902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연산자 오른쪽의 실행 결과를 왼쪽 변수에 할당하는 연산자</a:t>
            </a:r>
            <a:endParaRPr lang="en-US" altLang="ko-KR" sz="120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BD48DD-FD5E-44E9-9D8F-E5B07D7DE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400" y="1884790"/>
            <a:ext cx="4573340" cy="20611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097AB1-9EE4-45B5-AE7F-68D6A6790D8F}"/>
              </a:ext>
            </a:extLst>
          </p:cNvPr>
          <p:cNvSpPr txBox="1"/>
          <p:nvPr/>
        </p:nvSpPr>
        <p:spPr>
          <a:xfrm>
            <a:off x="6445400" y="4141102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연결 연산자</a:t>
            </a:r>
            <a:endParaRPr lang="en-US" altLang="ko-KR" sz="16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529308-328C-4BC1-A5EF-EEE8CA8A44C3}"/>
              </a:ext>
            </a:extLst>
          </p:cNvPr>
          <p:cNvSpPr/>
          <p:nvPr/>
        </p:nvSpPr>
        <p:spPr>
          <a:xfrm>
            <a:off x="6445400" y="4486037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둘 이상의 문자열을 합쳐서 하나의 문자열로 만드는 연산자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‘+’ </a:t>
            </a:r>
            <a:r>
              <a:rPr lang="ko-KR" altLang="en-US" sz="1200">
                <a:latin typeface="+mn-ea"/>
              </a:rPr>
              <a:t>기호 사용</a:t>
            </a:r>
            <a:endParaRPr lang="en-US" altLang="ko-KR" sz="120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AFED8D-F83A-40B5-AC09-E38A9261B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32" y="5103035"/>
            <a:ext cx="5399709" cy="7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2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연산자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비교 연산자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개의 값을 비교해서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나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로 결괏값 반환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9D42CB-E48F-4F5F-98D8-901331CB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8" y="1853932"/>
            <a:ext cx="5357484" cy="2879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E30B4B-5BAC-4A71-9F29-8B5AB74C84DE}"/>
              </a:ext>
            </a:extLst>
          </p:cNvPr>
          <p:cNvSpPr txBox="1"/>
          <p:nvPr/>
        </p:nvSpPr>
        <p:spPr>
          <a:xfrm>
            <a:off x="6446049" y="1731405"/>
            <a:ext cx="506429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== </a:t>
            </a:r>
            <a:r>
              <a:rPr lang="ko-KR" altLang="en-US" sz="1200" b="1"/>
              <a:t>연산자</a:t>
            </a:r>
            <a:r>
              <a:rPr lang="en-US" altLang="ko-KR" sz="1200" b="1"/>
              <a:t> </a:t>
            </a:r>
            <a:r>
              <a:rPr lang="ko-KR" altLang="en-US" sz="1200" b="1"/>
              <a:t>와 </a:t>
            </a:r>
            <a:r>
              <a:rPr lang="en-US" altLang="ko-KR" sz="1200" b="1"/>
              <a:t>!=</a:t>
            </a:r>
            <a:r>
              <a:rPr lang="ko-KR" altLang="en-US" sz="1200" b="1"/>
              <a:t> 연산자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ko-KR" altLang="en-US" sz="1200"/>
              <a:t>피연산자의 자료형을 자동으로 변환해서 비교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231411-74BE-465C-8B37-0491AA225681}"/>
              </a:ext>
            </a:extLst>
          </p:cNvPr>
          <p:cNvSpPr txBox="1"/>
          <p:nvPr/>
        </p:nvSpPr>
        <p:spPr>
          <a:xfrm>
            <a:off x="6446049" y="3241961"/>
            <a:ext cx="506429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=== </a:t>
            </a:r>
            <a:r>
              <a:rPr lang="ko-KR" altLang="en-US" sz="1200" b="1"/>
              <a:t>연산자</a:t>
            </a:r>
            <a:r>
              <a:rPr lang="en-US" altLang="ko-KR" sz="1200" b="1"/>
              <a:t> </a:t>
            </a:r>
            <a:r>
              <a:rPr lang="ko-KR" altLang="en-US" sz="1200" b="1"/>
              <a:t>와 </a:t>
            </a:r>
            <a:r>
              <a:rPr lang="en-US" altLang="ko-KR" sz="1200" b="1"/>
              <a:t>!==</a:t>
            </a:r>
            <a:r>
              <a:rPr lang="ko-KR" altLang="en-US" sz="1200" b="1"/>
              <a:t> 연산자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ko-KR" altLang="en-US" sz="1200"/>
              <a:t>피연산자의 자료형을 변환하지 않음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1C4823-EDE7-483F-9688-C51FE8BD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03" y="2459774"/>
            <a:ext cx="1883450" cy="6106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3D2150-4850-463F-A120-1688CCADF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820" y="3890696"/>
            <a:ext cx="1882733" cy="61061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56259A-2135-49EF-98A2-F588DA3E5E6F}"/>
              </a:ext>
            </a:extLst>
          </p:cNvPr>
          <p:cNvGrpSpPr/>
          <p:nvPr/>
        </p:nvGrpSpPr>
        <p:grpSpPr>
          <a:xfrm>
            <a:off x="8669547" y="3241961"/>
            <a:ext cx="3133345" cy="305308"/>
            <a:chOff x="8669547" y="3850947"/>
            <a:chExt cx="3133345" cy="305308"/>
          </a:xfrm>
        </p:grpSpPr>
        <p:sp>
          <p:nvSpPr>
            <p:cNvPr id="22" name="설명선: 왼쪽 화살표 21">
              <a:extLst>
                <a:ext uri="{FF2B5EF4-FFF2-40B4-BE49-F238E27FC236}">
                  <a16:creationId xmlns:a16="http://schemas.microsoft.com/office/drawing/2014/main" id="{D65A13F9-B3E9-4F1E-B1FE-F5E1543B6AB6}"/>
                </a:ext>
              </a:extLst>
            </p:cNvPr>
            <p:cNvSpPr/>
            <p:nvPr/>
          </p:nvSpPr>
          <p:spPr>
            <a:xfrm>
              <a:off x="8669547" y="3850947"/>
              <a:ext cx="3133345" cy="305308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9457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D50B99-7177-43FC-82AB-48CD696F8B0C}"/>
                </a:ext>
              </a:extLst>
            </p:cNvPr>
            <p:cNvSpPr txBox="1"/>
            <p:nvPr/>
          </p:nvSpPr>
          <p:spPr>
            <a:xfrm>
              <a:off x="8921975" y="3865167"/>
              <a:ext cx="28809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C00000"/>
                  </a:solidFill>
                </a:rPr>
                <a:t>프로그램에서 값을 비교할 때 더 많이 사용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950C3DC-5DC9-46EC-B939-1FD8AF1A385F}"/>
              </a:ext>
            </a:extLst>
          </p:cNvPr>
          <p:cNvCxnSpPr/>
          <p:nvPr/>
        </p:nvCxnSpPr>
        <p:spPr>
          <a:xfrm>
            <a:off x="301925" y="4848045"/>
            <a:ext cx="115766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2B6294-96FA-4264-BDD5-31C0EFF5352D}"/>
              </a:ext>
            </a:extLst>
          </p:cNvPr>
          <p:cNvSpPr txBox="1"/>
          <p:nvPr/>
        </p:nvSpPr>
        <p:spPr>
          <a:xfrm>
            <a:off x="472440" y="5004068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논리 연산자</a:t>
            </a:r>
            <a:endParaRPr lang="en-US" altLang="ko-KR" sz="1600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068703-7CC9-4915-A7CE-19C35D453312}"/>
              </a:ext>
            </a:extLst>
          </p:cNvPr>
          <p:cNvSpPr/>
          <p:nvPr/>
        </p:nvSpPr>
        <p:spPr>
          <a:xfrm>
            <a:off x="472440" y="5476589"/>
            <a:ext cx="312477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가 피연산자인 연산자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조건을 처리할 때 사용</a:t>
            </a:r>
            <a:endParaRPr lang="en-US" altLang="ko-KR" sz="1200"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EFA7A36-3C7B-447C-9F8E-B1ECCB897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026" y="5004068"/>
            <a:ext cx="4683695" cy="13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73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if </a:t>
            </a:r>
            <a:r>
              <a:rPr lang="ko-KR" altLang="en-US" sz="1600" b="1"/>
              <a:t>문과 </a:t>
            </a:r>
            <a:r>
              <a:rPr lang="en-US" altLang="ko-KR" sz="1600" b="1"/>
              <a:t>if ~ else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개의 값을 비교해서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나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로 결괏값 반환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하나의 </a:t>
            </a:r>
            <a:r>
              <a:rPr lang="en-US" altLang="ko-KR" sz="1200">
                <a:latin typeface="+mn-ea"/>
              </a:rPr>
              <a:t>if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~ else </a:t>
            </a:r>
            <a:r>
              <a:rPr lang="ko-KR" altLang="en-US" sz="1200">
                <a:latin typeface="+mn-ea"/>
              </a:rPr>
              <a:t>문 안에 다른 </a:t>
            </a:r>
            <a:r>
              <a:rPr lang="en-US" altLang="ko-KR" sz="1200">
                <a:latin typeface="+mn-ea"/>
              </a:rPr>
              <a:t>if ~ else </a:t>
            </a:r>
            <a:r>
              <a:rPr lang="ko-KR" altLang="en-US" sz="1200">
                <a:latin typeface="+mn-ea"/>
              </a:rPr>
              <a:t>문을 넣을 수 있다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EED831-D317-4659-9B64-C18BD99B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373839"/>
            <a:ext cx="3674404" cy="7618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D47277-1C36-42C9-BA82-EAEA5F2C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3429000"/>
            <a:ext cx="3569090" cy="1236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FFAC71-588C-4BE1-A869-72AC9DBC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647" y="1141424"/>
            <a:ext cx="5335297" cy="3226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EDED8-60F7-4713-B624-3D2FB60DF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647" y="4553669"/>
            <a:ext cx="5593511" cy="16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조건 연산자로 조건 체크하기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조건이 하나이고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일 때와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일 때 실행할 명령이 각각 하나뿐일 때 간단하게 사용할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FFAC71-588C-4BE1-A869-72AC9DBC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929612"/>
            <a:ext cx="5335297" cy="3226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EDED8-60F7-4713-B624-3D2FB60D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47" y="4553669"/>
            <a:ext cx="5593511" cy="1602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DCA56F-7BB6-457B-900F-4D8351C1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" y="2264899"/>
            <a:ext cx="5289912" cy="338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01FE10-F8DC-47D4-8633-7A0E7275B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12521"/>
            <a:ext cx="5335297" cy="240315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DD31F3-46ED-4DF5-B482-28D43696542A}"/>
              </a:ext>
            </a:extLst>
          </p:cNvPr>
          <p:cNvGrpSpPr/>
          <p:nvPr/>
        </p:nvGrpSpPr>
        <p:grpSpPr>
          <a:xfrm>
            <a:off x="788565" y="2944664"/>
            <a:ext cx="10503017" cy="2155843"/>
            <a:chOff x="788565" y="2944664"/>
            <a:chExt cx="10503017" cy="21558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E1FA783-76CC-4164-ACA8-93BA20180185}"/>
                </a:ext>
              </a:extLst>
            </p:cNvPr>
            <p:cNvSpPr/>
            <p:nvPr/>
          </p:nvSpPr>
          <p:spPr>
            <a:xfrm>
              <a:off x="788565" y="4286775"/>
              <a:ext cx="1929468" cy="81373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F46B23C-D87A-4809-A122-F3DB158C58E1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2718033" y="3053595"/>
              <a:ext cx="3666233" cy="16400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68F654-7861-455C-AA47-541B6A31F87C}"/>
                </a:ext>
              </a:extLst>
            </p:cNvPr>
            <p:cNvSpPr/>
            <p:nvPr/>
          </p:nvSpPr>
          <p:spPr>
            <a:xfrm>
              <a:off x="6384266" y="2944664"/>
              <a:ext cx="4907316" cy="21798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1776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논리 연산자로 조건 체크하기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조건을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 이상 체크할 경우에는 조건 연산자를 사용해 조건을 만듦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두 조건이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일 경우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조건 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개만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일 경우처럼 여러 경우를 따질 때 논리 연산자 사용</a:t>
            </a:r>
            <a:endParaRPr lang="en-US" altLang="ko-KR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55BDE0-91DF-4B12-B6D2-E25D2B5CA34C}"/>
              </a:ext>
            </a:extLst>
          </p:cNvPr>
          <p:cNvSpPr/>
          <p:nvPr/>
        </p:nvSpPr>
        <p:spPr>
          <a:xfrm>
            <a:off x="1635853" y="3712226"/>
            <a:ext cx="446014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AND </a:t>
            </a:r>
            <a:r>
              <a:rPr lang="ko-KR" altLang="en-US" sz="1200" b="1">
                <a:latin typeface="+mn-ea"/>
              </a:rPr>
              <a:t>연산자 </a:t>
            </a:r>
            <a:r>
              <a:rPr lang="en-US" altLang="ko-KR" sz="1200" b="1">
                <a:latin typeface="+mn-ea"/>
              </a:rPr>
              <a:t>(&amp;&amp;</a:t>
            </a:r>
            <a:r>
              <a:rPr lang="en-US" altLang="ko-KR" sz="120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 중에서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가 하나라도 있으면 결괏값은 </a:t>
            </a:r>
            <a:r>
              <a:rPr lang="en-US" altLang="ko-KR" sz="1200">
                <a:latin typeface="+mn-ea"/>
              </a:rPr>
              <a:t>false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6D2A4F-E966-4912-8F53-5C6A71BC1BE6}"/>
              </a:ext>
            </a:extLst>
          </p:cNvPr>
          <p:cNvSpPr/>
          <p:nvPr/>
        </p:nvSpPr>
        <p:spPr>
          <a:xfrm>
            <a:off x="6526635" y="1198455"/>
            <a:ext cx="437639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OR </a:t>
            </a:r>
            <a:r>
              <a:rPr lang="ko-KR" altLang="en-US" sz="1200" b="1">
                <a:latin typeface="+mn-ea"/>
              </a:rPr>
              <a:t>연산자 </a:t>
            </a:r>
            <a:r>
              <a:rPr lang="en-US" altLang="ko-KR" sz="1200" b="1">
                <a:latin typeface="+mn-ea"/>
              </a:rPr>
              <a:t>(</a:t>
            </a:r>
            <a:r>
              <a:rPr lang="en-US" altLang="ko-KR" sz="1200">
                <a:latin typeface="+mn-ea"/>
              </a:rPr>
              <a:t>||)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 중에서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가 하나라도 있으면 결괏값은 </a:t>
            </a:r>
            <a:r>
              <a:rPr lang="en-US" altLang="ko-KR" sz="1200">
                <a:latin typeface="+mn-ea"/>
              </a:rPr>
              <a:t>true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7A3D64-7FD7-4742-AB52-797FBD57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35" y="1823283"/>
            <a:ext cx="2935184" cy="14472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CC6C5F-5AA3-4883-B8D4-444F1D80953C}"/>
              </a:ext>
            </a:extLst>
          </p:cNvPr>
          <p:cNvSpPr/>
          <p:nvPr/>
        </p:nvSpPr>
        <p:spPr>
          <a:xfrm>
            <a:off x="6563024" y="3857765"/>
            <a:ext cx="417506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NOT </a:t>
            </a:r>
            <a:r>
              <a:rPr lang="ko-KR" altLang="en-US" sz="1200" b="1">
                <a:latin typeface="+mn-ea"/>
              </a:rPr>
              <a:t>연산자 </a:t>
            </a:r>
            <a:r>
              <a:rPr lang="en-US" altLang="ko-KR" sz="1200" b="1">
                <a:latin typeface="+mn-ea"/>
              </a:rPr>
              <a:t>(!</a:t>
            </a:r>
            <a:r>
              <a:rPr lang="en-US" altLang="ko-KR" sz="120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피연산자를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반대로 뒤집음</a:t>
            </a:r>
            <a:endParaRPr lang="en-US" altLang="ko-KR" sz="12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732724-2D5D-4EAC-8402-74FA0CD1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53" y="4459992"/>
            <a:ext cx="3288485" cy="15097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C7B463-E481-4C78-9930-35C75D75E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41" y="4587866"/>
            <a:ext cx="2110093" cy="9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56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601AD-0C67-4793-BC5E-5D7A647C6080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switch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0DACBC-7600-40ED-95C1-85533236A5C1}"/>
              </a:ext>
            </a:extLst>
          </p:cNvPr>
          <p:cNvSpPr/>
          <p:nvPr/>
        </p:nvSpPr>
        <p:spPr>
          <a:xfrm>
            <a:off x="472439" y="1520315"/>
            <a:ext cx="506429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처리할 명령이 많을 경우 </a:t>
            </a:r>
            <a:r>
              <a:rPr lang="en-US" altLang="ko-KR" sz="1200">
                <a:latin typeface="+mn-ea"/>
              </a:rPr>
              <a:t>switch </a:t>
            </a:r>
            <a:r>
              <a:rPr lang="ko-KR" altLang="en-US" sz="1200">
                <a:latin typeface="+mn-ea"/>
              </a:rPr>
              <a:t>문이 편리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3699D8-E7A1-4424-9720-0A9D874E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87" y="1987899"/>
            <a:ext cx="2245060" cy="1660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6D98D-78CA-41F2-895B-DBF38EC5F9E0}"/>
              </a:ext>
            </a:extLst>
          </p:cNvPr>
          <p:cNvSpPr txBox="1"/>
          <p:nvPr/>
        </p:nvSpPr>
        <p:spPr>
          <a:xfrm>
            <a:off x="612397" y="3842158"/>
            <a:ext cx="3493264" cy="107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조건은 </a:t>
            </a:r>
            <a:r>
              <a:rPr lang="en-US" altLang="ko-KR" sz="1100"/>
              <a:t>case </a:t>
            </a:r>
            <a:r>
              <a:rPr lang="ko-KR" altLang="en-US" sz="1100"/>
              <a:t>문의 값과 일대일로 일치해야 함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case </a:t>
            </a:r>
            <a:r>
              <a:rPr lang="ko-KR" altLang="en-US" sz="1100"/>
              <a:t>문의 명령 실행 후 </a:t>
            </a:r>
            <a:r>
              <a:rPr lang="en-US" altLang="ko-KR" sz="1100"/>
              <a:t>switch </a:t>
            </a:r>
            <a:r>
              <a:rPr lang="ko-KR" altLang="en-US" sz="1100"/>
              <a:t>문 빠져나옴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/>
              <a:t>조건과 일치하는 </a:t>
            </a:r>
            <a:r>
              <a:rPr lang="en-US" altLang="ko-KR" sz="1100"/>
              <a:t>case </a:t>
            </a:r>
            <a:r>
              <a:rPr lang="ko-KR" altLang="en-US" sz="1100"/>
              <a:t>문이 없다면</a:t>
            </a:r>
            <a:r>
              <a:rPr lang="en-US" altLang="ko-KR" sz="1100"/>
              <a:t>default </a:t>
            </a:r>
            <a:r>
              <a:rPr lang="ko-KR" altLang="en-US" sz="1100"/>
              <a:t>문 실행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/>
              <a:t>default </a:t>
            </a:r>
            <a:r>
              <a:rPr lang="ko-KR" altLang="en-US" sz="1100"/>
              <a:t>문에는 </a:t>
            </a:r>
            <a:r>
              <a:rPr lang="en-US" altLang="ko-KR" sz="1100"/>
              <a:t>break </a:t>
            </a:r>
            <a:r>
              <a:rPr lang="ko-KR" altLang="en-US" sz="1100"/>
              <a:t>문이 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8C63EC-626F-4B38-9F51-4A53346B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54" y="914313"/>
            <a:ext cx="5642777" cy="52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9C835-F1BF-4949-9B28-9649219B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BD101-92A6-4638-8A2C-72F4FAECB9C9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for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4E1FF9-6D55-4B90-A86B-C83F65E8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386348"/>
            <a:ext cx="4955238" cy="21845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0F5AB9-EA1B-4B9A-BBF5-BE48232A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804" y="1456776"/>
            <a:ext cx="4957442" cy="2401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E8D0D0-49C8-41F5-834E-47ACAE67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75426"/>
            <a:ext cx="5461627" cy="20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82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9C835-F1BF-4949-9B28-9649219B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BD101-92A6-4638-8A2C-72F4FAECB9C9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중첩된 </a:t>
            </a:r>
            <a:r>
              <a:rPr lang="en-US" altLang="ko-KR" sz="1600" b="1"/>
              <a:t>for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F81C0-D9FF-45FB-B4E8-D514A5C2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42" y="1561614"/>
            <a:ext cx="4846181" cy="2667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003082-5D3C-4F3A-9058-BE0D1AEF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6262"/>
            <a:ext cx="13144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3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9FE02-E6FE-4FE0-B6AA-61E0D554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while </a:t>
            </a:r>
            <a:r>
              <a:rPr lang="ko-KR" altLang="en-US"/>
              <a:t>문과 </a:t>
            </a:r>
            <a:r>
              <a:rPr lang="en-US" altLang="ko-KR"/>
              <a:t>do ~ while </a:t>
            </a:r>
            <a:r>
              <a:rPr lang="ko-KR" altLang="en-US"/>
              <a:t>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234EC-D927-4A93-9F92-5B3DFE17C38E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while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37448F-F862-44F1-99C4-3B3BEE098BB3}"/>
              </a:ext>
            </a:extLst>
          </p:cNvPr>
          <p:cNvSpPr/>
          <p:nvPr/>
        </p:nvSpPr>
        <p:spPr>
          <a:xfrm>
            <a:off x="472439" y="1520315"/>
            <a:ext cx="50642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조건을 체크하고 </a:t>
            </a: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라면 </a:t>
            </a:r>
            <a:r>
              <a:rPr lang="en-US" altLang="ko-KR" sz="1200">
                <a:latin typeface="+mn-ea"/>
              </a:rPr>
              <a:t>{ }</a:t>
            </a:r>
            <a:r>
              <a:rPr lang="ko-KR" altLang="en-US" sz="1200">
                <a:latin typeface="+mn-ea"/>
              </a:rPr>
              <a:t>안의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명령 실행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</a:rPr>
              <a:t>조건이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라면 명령은 한 번도 실행하지 않을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1743B-DA72-4310-8651-8CFC2DD09A4F}"/>
              </a:ext>
            </a:extLst>
          </p:cNvPr>
          <p:cNvSpPr txBox="1"/>
          <p:nvPr/>
        </p:nvSpPr>
        <p:spPr>
          <a:xfrm>
            <a:off x="472440" y="3429000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do</a:t>
            </a:r>
            <a:r>
              <a:rPr lang="ko-KR" altLang="en-US" sz="1600" b="1"/>
              <a:t> </a:t>
            </a:r>
            <a:r>
              <a:rPr lang="en-US" altLang="ko-KR" sz="1600" b="1"/>
              <a:t>~</a:t>
            </a:r>
            <a:r>
              <a:rPr lang="ko-KR" altLang="en-US" sz="1600" b="1"/>
              <a:t> </a:t>
            </a:r>
            <a:r>
              <a:rPr lang="en-US" altLang="ko-KR" sz="1600" b="1"/>
              <a:t>while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3D6CDC-52F7-4640-9D3E-3AE23236A2AA}"/>
              </a:ext>
            </a:extLst>
          </p:cNvPr>
          <p:cNvSpPr/>
          <p:nvPr/>
        </p:nvSpPr>
        <p:spPr>
          <a:xfrm>
            <a:off x="472439" y="3901521"/>
            <a:ext cx="5064295" cy="88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일단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명령을 한번 실행한 후 조건 체크</a:t>
            </a:r>
            <a:r>
              <a:rPr lang="en-US" altLang="ko-KR" sz="1200">
                <a:latin typeface="+mn-ea"/>
              </a:rPr>
              <a:t>. </a:t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true</a:t>
            </a:r>
            <a:r>
              <a:rPr lang="ko-KR" altLang="en-US" sz="1200">
                <a:latin typeface="+mn-ea"/>
              </a:rPr>
              <a:t>라면 </a:t>
            </a:r>
            <a:r>
              <a:rPr lang="en-US" altLang="ko-KR" sz="1200">
                <a:latin typeface="+mn-ea"/>
              </a:rPr>
              <a:t>{ } </a:t>
            </a:r>
            <a:r>
              <a:rPr lang="ko-KR" altLang="en-US" sz="1200">
                <a:latin typeface="+mn-ea"/>
              </a:rPr>
              <a:t>안의 명령 실행</a:t>
            </a:r>
            <a:r>
              <a:rPr lang="en-US" altLang="ko-KR" sz="1200">
                <a:latin typeface="+mn-ea"/>
              </a:rPr>
              <a:t>, false</a:t>
            </a:r>
            <a:r>
              <a:rPr lang="ko-KR" altLang="en-US" sz="1200">
                <a:latin typeface="+mn-ea"/>
              </a:rPr>
              <a:t>라면 </a:t>
            </a:r>
            <a:r>
              <a:rPr lang="en-US" altLang="ko-KR" sz="1200">
                <a:latin typeface="+mn-ea"/>
              </a:rPr>
              <a:t>{ }</a:t>
            </a:r>
            <a:r>
              <a:rPr lang="ko-KR" altLang="en-US" sz="1200">
                <a:latin typeface="+mn-ea"/>
              </a:rPr>
              <a:t>을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빠져나옴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</a:rPr>
              <a:t>조건이 </a:t>
            </a:r>
            <a:r>
              <a:rPr lang="en-US" altLang="ko-KR" sz="1200">
                <a:latin typeface="+mn-ea"/>
              </a:rPr>
              <a:t>false</a:t>
            </a:r>
            <a:r>
              <a:rPr lang="ko-KR" altLang="en-US" sz="1200">
                <a:latin typeface="+mn-ea"/>
              </a:rPr>
              <a:t>라도 명령은 최소한 한 번은 실행</a:t>
            </a:r>
            <a:endParaRPr lang="en-US" altLang="ko-KR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2EBDC7-BEB3-49FD-869E-3178B208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264898"/>
            <a:ext cx="2337873" cy="6848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A6BEDE-8AA8-45AD-9731-2AD7B6FA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4962482"/>
            <a:ext cx="2337873" cy="743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C76639-104B-43AA-A813-7B4B1237A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521" y="1311796"/>
            <a:ext cx="4815892" cy="42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4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9FE02-E6FE-4FE0-B6AA-61E0D554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break </a:t>
            </a:r>
            <a:r>
              <a:rPr lang="ko-KR" altLang="en-US"/>
              <a:t>문과 </a:t>
            </a:r>
            <a:r>
              <a:rPr lang="en-US" altLang="ko-KR"/>
              <a:t>continue </a:t>
            </a:r>
            <a:r>
              <a:rPr lang="ko-KR" altLang="en-US"/>
              <a:t>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234EC-D927-4A93-9F92-5B3DFE17C38E}"/>
              </a:ext>
            </a:extLst>
          </p:cNvPr>
          <p:cNvSpPr txBox="1"/>
          <p:nvPr/>
        </p:nvSpPr>
        <p:spPr>
          <a:xfrm>
            <a:off x="472440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break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37448F-F862-44F1-99C4-3B3BEE098BB3}"/>
              </a:ext>
            </a:extLst>
          </p:cNvPr>
          <p:cNvSpPr/>
          <p:nvPr/>
        </p:nvSpPr>
        <p:spPr>
          <a:xfrm>
            <a:off x="472440" y="1520315"/>
            <a:ext cx="48881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종료 조건이 되기 전에 반복문을 빠져 나와야 할 때 사용</a:t>
            </a:r>
            <a:endParaRPr lang="en-US" altLang="ko-KR" sz="12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0D841C-6C15-4133-A548-2CAE0BBE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9" y="2026061"/>
            <a:ext cx="1487648" cy="278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9C35E9-3DA9-4C2E-AE05-5FF7DBA5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6" y="2667665"/>
            <a:ext cx="5053062" cy="3136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C3A3DD-D909-4C31-B39C-9A64225E548B}"/>
              </a:ext>
            </a:extLst>
          </p:cNvPr>
          <p:cNvSpPr txBox="1"/>
          <p:nvPr/>
        </p:nvSpPr>
        <p:spPr>
          <a:xfrm>
            <a:off x="6604793" y="1047794"/>
            <a:ext cx="342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continue </a:t>
            </a:r>
            <a:r>
              <a:rPr lang="ko-KR" altLang="en-US" sz="1600" b="1"/>
              <a:t>문</a:t>
            </a:r>
            <a:endParaRPr lang="en-US" altLang="ko-KR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7DCF4C-F196-4E84-8294-946707E309E6}"/>
              </a:ext>
            </a:extLst>
          </p:cNvPr>
          <p:cNvSpPr/>
          <p:nvPr/>
        </p:nvSpPr>
        <p:spPr>
          <a:xfrm>
            <a:off x="6604792" y="1520315"/>
            <a:ext cx="536629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조건에 해당되는 값을 만나면 반복문의 맨 앞으로 이동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결과적으로 반복 과정을 한 차례 건너 뜀</a:t>
            </a:r>
            <a:endParaRPr lang="en-US" altLang="ko-KR" sz="120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4D869D-67E2-4BD4-A87F-1560C72B8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519" y="2264898"/>
            <a:ext cx="1354080" cy="308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3E22E9-A32E-4986-80CD-E05E4FA1E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34" y="2863267"/>
            <a:ext cx="4982974" cy="33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1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자바스크립트와 첫 만남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13-1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자바스크립트로 무엇을 할까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4C8DDA-B740-489E-B7BA-3D41A5728AC9}"/>
              </a:ext>
            </a:extLst>
          </p:cNvPr>
          <p:cNvGrpSpPr/>
          <p:nvPr/>
        </p:nvGrpSpPr>
        <p:grpSpPr>
          <a:xfrm>
            <a:off x="2308161" y="2854687"/>
            <a:ext cx="5258709" cy="485775"/>
            <a:chOff x="2282994" y="2753427"/>
            <a:chExt cx="525870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3B95F53-221C-49A2-BC60-0B6005976A9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13-2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54AF9-36AC-420F-A4E4-2FC3FBE22746}"/>
                </a:ext>
              </a:extLst>
            </p:cNvPr>
            <p:cNvSpPr txBox="1"/>
            <p:nvPr/>
          </p:nvSpPr>
          <p:spPr>
            <a:xfrm>
              <a:off x="2993233" y="2791371"/>
              <a:ext cx="4548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브라우저가 자바스크립트를 만났을 때 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9AB3B62-E007-4207-B474-4C4719450DA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F3C884-02DC-40BE-B3E6-4919B22514E2}"/>
              </a:ext>
            </a:extLst>
          </p:cNvPr>
          <p:cNvGrpSpPr/>
          <p:nvPr/>
        </p:nvGrpSpPr>
        <p:grpSpPr>
          <a:xfrm>
            <a:off x="2308161" y="3559954"/>
            <a:ext cx="5015427" cy="485775"/>
            <a:chOff x="2282994" y="2753427"/>
            <a:chExt cx="5015427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910DA9-DCE9-430C-A350-043B0D6F3E4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13-3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6DA0B6-4635-4D82-8650-1323A3A1DBA2}"/>
                </a:ext>
              </a:extLst>
            </p:cNvPr>
            <p:cNvSpPr txBox="1"/>
            <p:nvPr/>
          </p:nvSpPr>
          <p:spPr>
            <a:xfrm>
              <a:off x="2993232" y="2791371"/>
              <a:ext cx="4305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용어와 기본 입출력 방법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A1A1A4C-5205-40F4-88C4-749C5565CDA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60E177-309C-46DF-B683-CCA9AC558CD1}"/>
              </a:ext>
            </a:extLst>
          </p:cNvPr>
          <p:cNvGrpSpPr/>
          <p:nvPr/>
        </p:nvGrpSpPr>
        <p:grpSpPr>
          <a:xfrm>
            <a:off x="2308161" y="4265220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BB4FEA-03AB-4001-B239-BE286221495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13-4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A669A8-023B-4295-82C5-E7BBACF14FB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 스타일 가이드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ED91BB-DC5D-4184-A27F-595183DA983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159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함수와 이벤트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함수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6DF1DF-B331-45AB-BAB3-FACE510FA761}"/>
              </a:ext>
            </a:extLst>
          </p:cNvPr>
          <p:cNvGrpSpPr/>
          <p:nvPr/>
        </p:nvGrpSpPr>
        <p:grpSpPr>
          <a:xfrm>
            <a:off x="2308161" y="2765494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7EC591C-34A1-49BD-B8D2-59B756F4017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4791E3-E85A-4CDB-8FEB-82BD867405C9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var</a:t>
              </a:r>
              <a:r>
                <a:rPr lang="ko-KR" altLang="en-US" b="1"/>
                <a:t>를 사용한 변수의 특징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98B180B-F31C-4A9D-B2F3-33F6DC22986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CE903A-4BC8-40CF-B5DD-044A8683B184}"/>
              </a:ext>
            </a:extLst>
          </p:cNvPr>
          <p:cNvGrpSpPr/>
          <p:nvPr/>
        </p:nvGrpSpPr>
        <p:grpSpPr>
          <a:xfrm>
            <a:off x="2308161" y="338156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768F663-0863-43BA-9089-3B3068314FD4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23B7C3-DF80-4193-BB93-47742F93D7C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let</a:t>
              </a:r>
              <a:r>
                <a:rPr lang="ko-KR" altLang="en-US" b="1"/>
                <a:t>와 </a:t>
              </a:r>
              <a:r>
                <a:rPr lang="en-US" altLang="ko-KR" b="1"/>
                <a:t>const</a:t>
              </a:r>
              <a:r>
                <a:rPr lang="ko-KR" altLang="en-US" b="1"/>
                <a:t>의 등장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69BFA8D-E7A3-461F-90FD-50FC95D37A0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3326F1-F1DB-4BC6-B4CE-7B42D0C02A87}"/>
              </a:ext>
            </a:extLst>
          </p:cNvPr>
          <p:cNvGrpSpPr/>
          <p:nvPr/>
        </p:nvGrpSpPr>
        <p:grpSpPr>
          <a:xfrm>
            <a:off x="2308160" y="399764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012C87E-3F40-4582-8184-EB875C53330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4A3E09-CFAF-4337-9F2C-BEB1F9E47404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재사용할 수 있는 함수 만들기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4584E2A-8B00-404A-A5AF-A8823B3D1D5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8E3D07-E03D-46BE-92B1-B3F769C7D44F}"/>
              </a:ext>
            </a:extLst>
          </p:cNvPr>
          <p:cNvGrpSpPr/>
          <p:nvPr/>
        </p:nvGrpSpPr>
        <p:grpSpPr>
          <a:xfrm>
            <a:off x="2308160" y="4613716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28764C4-BBF9-4D6F-8D59-C975581CA62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7B677F-5DB0-4D70-AC91-4E0E3A49417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함수 표현식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C53D965-C555-4F9B-88EA-F97CA7F53F7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427E647-60F9-4889-BFC9-426791756C0C}"/>
              </a:ext>
            </a:extLst>
          </p:cNvPr>
          <p:cNvGrpSpPr/>
          <p:nvPr/>
        </p:nvGrpSpPr>
        <p:grpSpPr>
          <a:xfrm>
            <a:off x="2308160" y="5229790"/>
            <a:ext cx="4686299" cy="485775"/>
            <a:chOff x="2282994" y="2753427"/>
            <a:chExt cx="4686299" cy="48577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4940EFF-F1FE-406A-8C1F-A0C62A5E75F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15-6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974C84-B821-47CE-A1AF-75CF12F85E5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이벤트와 이벤트 처리기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971AC16-4F0F-41C3-BE1A-34D7CD6348A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C955F4-79AF-4818-993B-A308B3C066BC}"/>
              </a:ext>
            </a:extLst>
          </p:cNvPr>
          <p:cNvGrpSpPr/>
          <p:nvPr/>
        </p:nvGrpSpPr>
        <p:grpSpPr>
          <a:xfrm>
            <a:off x="2308159" y="5845865"/>
            <a:ext cx="4686299" cy="485775"/>
            <a:chOff x="2282994" y="2753427"/>
            <a:chExt cx="4686299" cy="4857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20640B-B9D5-4514-9E99-8F2D90D84604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15-7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CE2D4E-8BDE-45DE-B2A8-D697BEFEA44A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DOM</a:t>
              </a:r>
              <a:r>
                <a:rPr lang="ko-KR" altLang="en-US" b="1"/>
                <a:t>을 이용한 이벤트 처리기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9C1AD53-2805-4097-BE33-F9827933213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0702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 알아보기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83EE5-CA34-4FBD-A743-EAA4A5CF0338}"/>
              </a:ext>
            </a:extLst>
          </p:cNvPr>
          <p:cNvSpPr txBox="1"/>
          <p:nvPr/>
        </p:nvSpPr>
        <p:spPr>
          <a:xfrm>
            <a:off x="578840" y="107379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함수란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6A7A6-A0EF-48B0-87D6-CF593DA328B3}"/>
              </a:ext>
            </a:extLst>
          </p:cNvPr>
          <p:cNvSpPr txBox="1"/>
          <p:nvPr/>
        </p:nvSpPr>
        <p:spPr>
          <a:xfrm>
            <a:off x="763398" y="1602297"/>
            <a:ext cx="5618846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동작해야 할 목적대로 명령을 묶어 놓은 것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각 명령의 시작과 끝을 명확하게 구별할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묶은 기능에 이름을 붙여서 어디서든 같은 이름으로 명령을 실행할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자바스크립트에는 이미 여러 함수가 만들어져 있어서 가져다 사용할 수 있음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예</a:t>
            </a:r>
            <a:r>
              <a:rPr lang="en-US" altLang="ko-KR" sz="1200"/>
              <a:t>) alert( )</a:t>
            </a:r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6B512-63C0-4FC2-A65C-A6D37BEAD9D7}"/>
              </a:ext>
            </a:extLst>
          </p:cNvPr>
          <p:cNvSpPr txBox="1"/>
          <p:nvPr/>
        </p:nvSpPr>
        <p:spPr>
          <a:xfrm>
            <a:off x="671119" y="3548729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함수의</a:t>
            </a:r>
            <a:r>
              <a:rPr lang="en-US" altLang="ko-KR" sz="1600" b="1"/>
              <a:t> </a:t>
            </a:r>
            <a:r>
              <a:rPr lang="ko-KR" altLang="en-US" sz="1600" b="1"/>
              <a:t>선언 및 호출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10000E-36FC-4E5E-B6E1-1B002FB6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55" y="4532224"/>
            <a:ext cx="2211981" cy="665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C64771-1B7F-4E65-9E5B-9335380558FF}"/>
              </a:ext>
            </a:extLst>
          </p:cNvPr>
          <p:cNvSpPr txBox="1"/>
          <p:nvPr/>
        </p:nvSpPr>
        <p:spPr>
          <a:xfrm>
            <a:off x="763398" y="4126040"/>
            <a:ext cx="37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함수 선언 </a:t>
            </a:r>
            <a:r>
              <a:rPr lang="en-US" altLang="ko-KR" sz="1200"/>
              <a:t>: </a:t>
            </a:r>
            <a:r>
              <a:rPr lang="ko-KR" altLang="en-US" sz="1200"/>
              <a:t>어떤 명령을 처리할지 미리 알려주는 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BE374-150E-41D1-9004-595932328862}"/>
              </a:ext>
            </a:extLst>
          </p:cNvPr>
          <p:cNvSpPr txBox="1"/>
          <p:nvPr/>
        </p:nvSpPr>
        <p:spPr>
          <a:xfrm>
            <a:off x="778522" y="5580694"/>
            <a:ext cx="2853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함수 호출 </a:t>
            </a:r>
            <a:r>
              <a:rPr lang="en-US" altLang="ko-KR" sz="1200"/>
              <a:t>: </a:t>
            </a:r>
            <a:r>
              <a:rPr lang="ko-KR" altLang="en-US" sz="1200"/>
              <a:t>선언한 함수를 사용하는 것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547693-34AA-4703-A0A7-2189C91D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13" y="5988391"/>
            <a:ext cx="2267037" cy="3084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E8C31E-E615-4C43-BF6E-36A88E55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535" y="2729976"/>
            <a:ext cx="5271651" cy="41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6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4B84-40E7-4384-9C9D-35259A43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var</a:t>
            </a:r>
            <a:r>
              <a:rPr lang="ko-KR" altLang="en-US"/>
              <a:t>를 사용한 변수의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BC1DB-8267-4E45-AF49-C7A853F56CB6}"/>
              </a:ext>
            </a:extLst>
          </p:cNvPr>
          <p:cNvSpPr txBox="1"/>
          <p:nvPr/>
        </p:nvSpPr>
        <p:spPr>
          <a:xfrm>
            <a:off x="553673" y="1143934"/>
            <a:ext cx="4929555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/>
              <a:t>스코프</a:t>
            </a:r>
            <a:r>
              <a:rPr lang="en-US" altLang="ko-KR" sz="1200"/>
              <a:t> : </a:t>
            </a:r>
            <a:r>
              <a:rPr lang="ko-KR" altLang="en-US" sz="1200"/>
              <a:t>변수가 적용되는 범위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스코프에 따라 지역 변수</a:t>
            </a:r>
            <a:r>
              <a:rPr lang="en-US" altLang="ko-KR" sz="1200"/>
              <a:t>(</a:t>
            </a:r>
            <a:r>
              <a:rPr lang="ko-KR" altLang="en-US" sz="1200"/>
              <a:t>로컬 변수</a:t>
            </a:r>
            <a:r>
              <a:rPr lang="en-US" altLang="ko-KR" sz="1200"/>
              <a:t>)</a:t>
            </a:r>
            <a:r>
              <a:rPr lang="ko-KR" altLang="en-US" sz="1200"/>
              <a:t>와 전역 변수</a:t>
            </a:r>
            <a:r>
              <a:rPr lang="en-US" altLang="ko-KR" sz="1200"/>
              <a:t>(</a:t>
            </a:r>
            <a:r>
              <a:rPr lang="ko-KR" altLang="en-US" sz="1200"/>
              <a:t>글로벌 변수</a:t>
            </a:r>
            <a:r>
              <a:rPr lang="en-US" altLang="ko-KR" sz="1200"/>
              <a:t>)</a:t>
            </a:r>
            <a:r>
              <a:rPr lang="ko-KR" altLang="en-US" sz="1200"/>
              <a:t>로 나뉨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34B9-18A4-4476-A612-61D1080FF192}"/>
              </a:ext>
            </a:extLst>
          </p:cNvPr>
          <p:cNvSpPr txBox="1"/>
          <p:nvPr/>
        </p:nvSpPr>
        <p:spPr>
          <a:xfrm>
            <a:off x="553673" y="219190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지역 변수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D8515-C47D-41F3-B672-61D46E212292}"/>
              </a:ext>
            </a:extLst>
          </p:cNvPr>
          <p:cNvSpPr txBox="1"/>
          <p:nvPr/>
        </p:nvSpPr>
        <p:spPr>
          <a:xfrm>
            <a:off x="553673" y="2530456"/>
            <a:ext cx="3400290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 안에서 선언하고 함수 안에서만 사용함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var</a:t>
            </a:r>
            <a:r>
              <a:rPr lang="ko-KR" altLang="en-US" sz="1200"/>
              <a:t>과 함께 변수 이름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004FDA-D54D-4EE8-85B1-CEA76CDD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3305149"/>
            <a:ext cx="4679542" cy="2051070"/>
          </a:xfrm>
          <a:prstGeom prst="rect">
            <a:avLst/>
          </a:prstGeom>
        </p:spPr>
      </p:pic>
      <p:sp>
        <p:nvSpPr>
          <p:cNvPr id="8" name="설명선: 위쪽 화살표 7">
            <a:extLst>
              <a:ext uri="{FF2B5EF4-FFF2-40B4-BE49-F238E27FC236}">
                <a16:creationId xmlns:a16="http://schemas.microsoft.com/office/drawing/2014/main" id="{410759FC-2F69-410E-8C28-61193022171A}"/>
              </a:ext>
            </a:extLst>
          </p:cNvPr>
          <p:cNvSpPr/>
          <p:nvPr/>
        </p:nvSpPr>
        <p:spPr>
          <a:xfrm>
            <a:off x="1003858" y="4944439"/>
            <a:ext cx="1249960" cy="411780"/>
          </a:xfrm>
          <a:prstGeom prst="upArrowCallout">
            <a:avLst>
              <a:gd name="adj1" fmla="val 13576"/>
              <a:gd name="adj2" fmla="val 16432"/>
              <a:gd name="adj3" fmla="val 19288"/>
              <a:gd name="adj4" fmla="val 4879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FF0000"/>
                </a:solidFill>
              </a:rPr>
              <a:t>오류 발생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F1D28-083E-4E09-881B-DED71D846F14}"/>
              </a:ext>
            </a:extLst>
          </p:cNvPr>
          <p:cNvSpPr txBox="1"/>
          <p:nvPr/>
        </p:nvSpPr>
        <p:spPr>
          <a:xfrm>
            <a:off x="6163338" y="219190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전역 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0CA92-C0F2-47A4-8535-1E8F7499DFE4}"/>
              </a:ext>
            </a:extLst>
          </p:cNvPr>
          <p:cNvSpPr txBox="1"/>
          <p:nvPr/>
        </p:nvSpPr>
        <p:spPr>
          <a:xfrm>
            <a:off x="6163338" y="2530456"/>
            <a:ext cx="387016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스크립트 소스 전체에서 사용함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 밖에서 선언하거나 함수 안에서 </a:t>
            </a:r>
            <a:r>
              <a:rPr lang="en-US" altLang="ko-KR" sz="1200"/>
              <a:t>var </a:t>
            </a:r>
            <a:r>
              <a:rPr lang="ko-KR" altLang="en-US" sz="1200"/>
              <a:t>없이 선언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50F009-F260-4C1F-9455-E824E11A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130" y="3305149"/>
            <a:ext cx="4492013" cy="2051070"/>
          </a:xfrm>
          <a:prstGeom prst="rect">
            <a:avLst/>
          </a:prstGeom>
        </p:spPr>
      </p:pic>
      <p:sp>
        <p:nvSpPr>
          <p:cNvPr id="13" name="설명선: 위쪽 화살표 12">
            <a:extLst>
              <a:ext uri="{FF2B5EF4-FFF2-40B4-BE49-F238E27FC236}">
                <a16:creationId xmlns:a16="http://schemas.microsoft.com/office/drawing/2014/main" id="{6E227BAA-F141-4169-80BD-9269143A603B}"/>
              </a:ext>
            </a:extLst>
          </p:cNvPr>
          <p:cNvSpPr/>
          <p:nvPr/>
        </p:nvSpPr>
        <p:spPr>
          <a:xfrm>
            <a:off x="6848459" y="4964946"/>
            <a:ext cx="1249960" cy="411780"/>
          </a:xfrm>
          <a:prstGeom prst="upArrowCallout">
            <a:avLst>
              <a:gd name="adj1" fmla="val 13576"/>
              <a:gd name="adj2" fmla="val 16432"/>
              <a:gd name="adj3" fmla="val 19288"/>
              <a:gd name="adj4" fmla="val 4879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200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9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4B84-40E7-4384-9C9D-35259A43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var</a:t>
            </a:r>
            <a:r>
              <a:rPr lang="ko-KR" altLang="en-US"/>
              <a:t>를 사용한 변수의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34B9-18A4-4476-A612-61D1080FF192}"/>
              </a:ext>
            </a:extLst>
          </p:cNvPr>
          <p:cNvSpPr txBox="1"/>
          <p:nvPr/>
        </p:nvSpPr>
        <p:spPr>
          <a:xfrm>
            <a:off x="472439" y="1001302"/>
            <a:ext cx="2064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var </a:t>
            </a:r>
            <a:r>
              <a:rPr lang="ko-KR" altLang="en-US" sz="1600" b="1"/>
              <a:t>변수와 호이스팅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5F1D28-083E-4E09-881B-DED71D846F14}"/>
              </a:ext>
            </a:extLst>
          </p:cNvPr>
          <p:cNvSpPr txBox="1"/>
          <p:nvPr/>
        </p:nvSpPr>
        <p:spPr>
          <a:xfrm>
            <a:off x="6163338" y="1001302"/>
            <a:ext cx="279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재선언과 재할당이 가능하다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0CA92-C0F2-47A4-8535-1E8F7499DFE4}"/>
              </a:ext>
            </a:extLst>
          </p:cNvPr>
          <p:cNvSpPr txBox="1"/>
          <p:nvPr/>
        </p:nvSpPr>
        <p:spPr>
          <a:xfrm>
            <a:off x="6163338" y="1339856"/>
            <a:ext cx="5288627" cy="888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재선언 </a:t>
            </a:r>
            <a:r>
              <a:rPr lang="en-US" altLang="ko-KR" sz="1200"/>
              <a:t>: </a:t>
            </a:r>
            <a:r>
              <a:rPr lang="ko-KR" altLang="en-US" sz="1200"/>
              <a:t>이미 선언한 변수를 다시 선언할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재할당 </a:t>
            </a:r>
            <a:r>
              <a:rPr lang="en-US" altLang="ko-KR" sz="1200"/>
              <a:t>: </a:t>
            </a:r>
            <a:r>
              <a:rPr lang="ko-KR" altLang="en-US" sz="1200"/>
              <a:t>같은 변수에 다른 값을 할당할 수 있음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재선언과 재할당이 가능하면 실수로 변수를 잘못 조작할 확률이 높아짐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45D542-FBCE-4361-A0BE-2C688C02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83" y="1414138"/>
            <a:ext cx="4271831" cy="22326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8CBD7B-9C83-4447-BC2F-146801586384}"/>
              </a:ext>
            </a:extLst>
          </p:cNvPr>
          <p:cNvSpPr/>
          <p:nvPr/>
        </p:nvSpPr>
        <p:spPr>
          <a:xfrm>
            <a:off x="796954" y="2818701"/>
            <a:ext cx="713064" cy="1510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7F9ED-8E4A-4F11-A9CA-DE0E826B0B88}"/>
              </a:ext>
            </a:extLst>
          </p:cNvPr>
          <p:cNvSpPr txBox="1"/>
          <p:nvPr/>
        </p:nvSpPr>
        <p:spPr>
          <a:xfrm>
            <a:off x="562883" y="3807464"/>
            <a:ext cx="4492013" cy="148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호이스팅</a:t>
            </a:r>
            <a:r>
              <a:rPr lang="ko-KR" altLang="en-US" sz="1400"/>
              <a:t> 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200"/>
              <a:t>- </a:t>
            </a:r>
            <a:r>
              <a:rPr lang="ko-KR" altLang="en-US" sz="1200"/>
              <a:t>변수를 뒤에서 선언하지만</a:t>
            </a:r>
            <a:r>
              <a:rPr lang="en-US" altLang="ko-KR" sz="1200"/>
              <a:t>, </a:t>
            </a:r>
            <a:r>
              <a:rPr lang="ko-KR" altLang="en-US" sz="1200"/>
              <a:t>마치 앞에서 미리 앞에서 선언한 것처럼 인식함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- </a:t>
            </a:r>
            <a:r>
              <a:rPr lang="ko-KR" altLang="en-US" sz="1200"/>
              <a:t>함수 실행문을 앞에 두고 선언 부분을 뒤에 두더라도 앞으로 끌어올려 인식함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3BAB928-29D3-4E09-A511-777B41C9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87" y="2348043"/>
            <a:ext cx="4361057" cy="2534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8E0F31-C4FD-4739-8B78-5839371EC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87" y="5001747"/>
            <a:ext cx="35147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16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4B84-40E7-4384-9C9D-35259A43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let</a:t>
            </a:r>
            <a:r>
              <a:rPr lang="ko-KR" altLang="en-US"/>
              <a:t>과 </a:t>
            </a:r>
            <a:r>
              <a:rPr lang="en-US" altLang="ko-KR"/>
              <a:t>const</a:t>
            </a:r>
            <a:r>
              <a:rPr lang="ko-KR" altLang="en-US"/>
              <a:t>의 등장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34B9-18A4-4476-A612-61D1080FF192}"/>
              </a:ext>
            </a:extLst>
          </p:cNvPr>
          <p:cNvSpPr txBox="1"/>
          <p:nvPr/>
        </p:nvSpPr>
        <p:spPr>
          <a:xfrm>
            <a:off x="472439" y="1001302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let</a:t>
            </a:r>
            <a:r>
              <a:rPr lang="ko-KR" altLang="en-US" sz="1600" b="1"/>
              <a:t>을 사용한 변수의 특징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F90DB-9033-4DE8-8F26-720E563C6395}"/>
              </a:ext>
            </a:extLst>
          </p:cNvPr>
          <p:cNvSpPr txBox="1"/>
          <p:nvPr/>
        </p:nvSpPr>
        <p:spPr>
          <a:xfrm>
            <a:off x="763398" y="1602297"/>
            <a:ext cx="3813865" cy="611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/>
              <a:t>블록 변수 </a:t>
            </a:r>
            <a:r>
              <a:rPr lang="en-US" altLang="ko-KR" sz="1200"/>
              <a:t>– </a:t>
            </a:r>
            <a:r>
              <a:rPr lang="ko-KR" altLang="en-US" sz="1200"/>
              <a:t>블록</a:t>
            </a:r>
            <a:r>
              <a:rPr lang="en-US" altLang="ko-KR" sz="1200"/>
              <a:t>({ })</a:t>
            </a:r>
            <a:r>
              <a:rPr lang="ko-KR" altLang="en-US" sz="1200"/>
              <a:t> 안에서만 사용할 수 있다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전역 변수는 변수 이름과 초깃값만 할당하면 됨</a:t>
            </a:r>
            <a:endParaRPr lang="ko-KR" altLang="en-US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F4B86-D685-4302-A043-4279C9C4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36" y="2457450"/>
            <a:ext cx="2856582" cy="18041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124C34-F9D5-4EEC-9A85-BA002F6132F8}"/>
              </a:ext>
            </a:extLst>
          </p:cNvPr>
          <p:cNvSpPr/>
          <p:nvPr/>
        </p:nvSpPr>
        <p:spPr>
          <a:xfrm>
            <a:off x="1409350" y="3036815"/>
            <a:ext cx="494951" cy="1677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DF5014-F889-4F67-A0DA-A63D5DDA8C0F}"/>
              </a:ext>
            </a:extLst>
          </p:cNvPr>
          <p:cNvSpPr/>
          <p:nvPr/>
        </p:nvSpPr>
        <p:spPr>
          <a:xfrm>
            <a:off x="1161875" y="2869036"/>
            <a:ext cx="432034" cy="1677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AD045-EF8B-4AC3-8A7B-7E03F6213025}"/>
              </a:ext>
            </a:extLst>
          </p:cNvPr>
          <p:cNvSpPr txBox="1"/>
          <p:nvPr/>
        </p:nvSpPr>
        <p:spPr>
          <a:xfrm>
            <a:off x="160219" y="2483410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C00000"/>
                </a:solidFill>
              </a:rPr>
              <a:t>전역 변수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BE7F0-1739-4FEA-AB0C-2E066B4CDB0B}"/>
              </a:ext>
            </a:extLst>
          </p:cNvPr>
          <p:cNvSpPr txBox="1"/>
          <p:nvPr/>
        </p:nvSpPr>
        <p:spPr>
          <a:xfrm>
            <a:off x="2307800" y="3298195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C00000"/>
                </a:solidFill>
              </a:rPr>
              <a:t>블록 변수</a:t>
            </a: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AD4EACF7-9B83-4605-B472-2DAF68547931}"/>
              </a:ext>
            </a:extLst>
          </p:cNvPr>
          <p:cNvCxnSpPr>
            <a:endCxn id="6" idx="2"/>
          </p:cNvCxnSpPr>
          <p:nvPr/>
        </p:nvCxnSpPr>
        <p:spPr>
          <a:xfrm rot="10800000">
            <a:off x="1656826" y="3204594"/>
            <a:ext cx="650974" cy="224406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5827E5D2-7905-4AAE-BDD9-E956301A5C17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756748" y="2547799"/>
            <a:ext cx="207906" cy="602347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29B329-E220-4B33-A541-30F1206E61E7}"/>
              </a:ext>
            </a:extLst>
          </p:cNvPr>
          <p:cNvSpPr txBox="1"/>
          <p:nvPr/>
        </p:nvSpPr>
        <p:spPr>
          <a:xfrm>
            <a:off x="763926" y="4950395"/>
            <a:ext cx="324640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/>
              <a:t>재할당은 가능하지만 재선언은 할 수 없다</a:t>
            </a:r>
            <a:endParaRPr lang="en-US" altLang="ko-KR" sz="1200" b="1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/>
              <a:t>호이스팅이 없다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361E04-FA6C-4200-A7EB-A531D651FB40}"/>
              </a:ext>
            </a:extLst>
          </p:cNvPr>
          <p:cNvSpPr txBox="1"/>
          <p:nvPr/>
        </p:nvSpPr>
        <p:spPr>
          <a:xfrm>
            <a:off x="6029038" y="1073496"/>
            <a:ext cx="277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const</a:t>
            </a:r>
            <a:r>
              <a:rPr lang="ko-KR" altLang="en-US" sz="1600" b="1"/>
              <a:t>를 사용한 변수의 특징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FFE78-C963-4A76-BDD0-23AB96021A46}"/>
              </a:ext>
            </a:extLst>
          </p:cNvPr>
          <p:cNvSpPr txBox="1"/>
          <p:nvPr/>
        </p:nvSpPr>
        <p:spPr>
          <a:xfrm>
            <a:off x="6319997" y="1674491"/>
            <a:ext cx="3180679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/>
              <a:t>상수 </a:t>
            </a:r>
            <a:r>
              <a:rPr lang="en-US" altLang="ko-KR" sz="1200"/>
              <a:t>– </a:t>
            </a:r>
            <a:r>
              <a:rPr lang="ko-KR" altLang="en-US" sz="1200"/>
              <a:t>변하지 않는 값을 선언할 때 사용</a:t>
            </a:r>
            <a:r>
              <a:rPr lang="en-US" altLang="ko-KR" sz="120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재선언</a:t>
            </a:r>
            <a:r>
              <a:rPr lang="en-US" altLang="ko-KR" sz="1200"/>
              <a:t>, </a:t>
            </a:r>
            <a:r>
              <a:rPr lang="ko-KR" altLang="en-US" sz="1200"/>
              <a:t>재할당할 수 없음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E1E3F9-54AA-48C0-B4E2-5C3791BD5EA5}"/>
              </a:ext>
            </a:extLst>
          </p:cNvPr>
          <p:cNvSpPr txBox="1"/>
          <p:nvPr/>
        </p:nvSpPr>
        <p:spPr>
          <a:xfrm>
            <a:off x="5967336" y="3298195"/>
            <a:ext cx="3533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자바스크립트 변수</a:t>
            </a:r>
            <a:r>
              <a:rPr lang="en-US" altLang="ko-KR" sz="1600" b="1"/>
              <a:t>, </a:t>
            </a:r>
            <a:r>
              <a:rPr lang="ko-KR" altLang="en-US" sz="1600" b="1"/>
              <a:t>이렇게 사용하자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B626A9-6434-460E-8BFB-87594220ED28}"/>
              </a:ext>
            </a:extLst>
          </p:cNvPr>
          <p:cNvSpPr txBox="1"/>
          <p:nvPr/>
        </p:nvSpPr>
        <p:spPr>
          <a:xfrm>
            <a:off x="6258295" y="3698355"/>
            <a:ext cx="3929474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전역 변수는 최소한으로 사용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var </a:t>
            </a:r>
            <a:r>
              <a:rPr lang="ko-KR" altLang="en-US" sz="1200"/>
              <a:t>변수는 함수의 시작 부분에서 선언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for </a:t>
            </a:r>
            <a:r>
              <a:rPr lang="ko-KR" altLang="en-US" sz="1200"/>
              <a:t>문에서 카운터 변수는 </a:t>
            </a:r>
            <a:r>
              <a:rPr lang="en-US" altLang="ko-KR" sz="1200"/>
              <a:t>var</a:t>
            </a:r>
            <a:r>
              <a:rPr lang="ko-KR" altLang="en-US" sz="1200"/>
              <a:t>보다 </a:t>
            </a:r>
            <a:r>
              <a:rPr lang="en-US" altLang="ko-KR" sz="1200"/>
              <a:t>let </a:t>
            </a:r>
            <a:r>
              <a:rPr lang="ko-KR" altLang="en-US" sz="1200"/>
              <a:t>변수로 선언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ES6</a:t>
            </a:r>
            <a:r>
              <a:rPr lang="ko-KR" altLang="en-US" sz="1200"/>
              <a:t>를 사용한다면 </a:t>
            </a:r>
            <a:r>
              <a:rPr lang="en-US" altLang="ko-KR" sz="1200"/>
              <a:t>var</a:t>
            </a:r>
            <a:r>
              <a:rPr lang="ko-KR" altLang="en-US" sz="1200"/>
              <a:t>보다 </a:t>
            </a:r>
            <a:r>
              <a:rPr lang="en-US" altLang="ko-KR" sz="1200"/>
              <a:t>let</a:t>
            </a:r>
            <a:r>
              <a:rPr lang="ko-KR" altLang="en-US" sz="1200"/>
              <a:t>를 사용하는 것이 좋다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44AC9F-7D70-46FE-9118-5695F58696BD}"/>
              </a:ext>
            </a:extLst>
          </p:cNvPr>
          <p:cNvSpPr/>
          <p:nvPr/>
        </p:nvSpPr>
        <p:spPr>
          <a:xfrm>
            <a:off x="5939095" y="2952926"/>
            <a:ext cx="4389644" cy="2524143"/>
          </a:xfrm>
          <a:custGeom>
            <a:avLst/>
            <a:gdLst>
              <a:gd name="connsiteX0" fmla="*/ 0 w 4389644"/>
              <a:gd name="connsiteY0" fmla="*/ 0 h 2524143"/>
              <a:gd name="connsiteX1" fmla="*/ 636498 w 4389644"/>
              <a:gd name="connsiteY1" fmla="*/ 0 h 2524143"/>
              <a:gd name="connsiteX2" fmla="*/ 1185204 w 4389644"/>
              <a:gd name="connsiteY2" fmla="*/ 0 h 2524143"/>
              <a:gd name="connsiteX3" fmla="*/ 1821702 w 4389644"/>
              <a:gd name="connsiteY3" fmla="*/ 0 h 2524143"/>
              <a:gd name="connsiteX4" fmla="*/ 2370408 w 4389644"/>
              <a:gd name="connsiteY4" fmla="*/ 0 h 2524143"/>
              <a:gd name="connsiteX5" fmla="*/ 2919113 w 4389644"/>
              <a:gd name="connsiteY5" fmla="*/ 0 h 2524143"/>
              <a:gd name="connsiteX6" fmla="*/ 3336129 w 4389644"/>
              <a:gd name="connsiteY6" fmla="*/ 0 h 2524143"/>
              <a:gd name="connsiteX7" fmla="*/ 3840939 w 4389644"/>
              <a:gd name="connsiteY7" fmla="*/ 0 h 2524143"/>
              <a:gd name="connsiteX8" fmla="*/ 4389644 w 4389644"/>
              <a:gd name="connsiteY8" fmla="*/ 0 h 2524143"/>
              <a:gd name="connsiteX9" fmla="*/ 4389644 w 4389644"/>
              <a:gd name="connsiteY9" fmla="*/ 479587 h 2524143"/>
              <a:gd name="connsiteX10" fmla="*/ 4389644 w 4389644"/>
              <a:gd name="connsiteY10" fmla="*/ 933933 h 2524143"/>
              <a:gd name="connsiteX11" fmla="*/ 4389644 w 4389644"/>
              <a:gd name="connsiteY11" fmla="*/ 1438762 h 2524143"/>
              <a:gd name="connsiteX12" fmla="*/ 4389644 w 4389644"/>
              <a:gd name="connsiteY12" fmla="*/ 1918349 h 2524143"/>
              <a:gd name="connsiteX13" fmla="*/ 4389644 w 4389644"/>
              <a:gd name="connsiteY13" fmla="*/ 2524143 h 2524143"/>
              <a:gd name="connsiteX14" fmla="*/ 3753146 w 4389644"/>
              <a:gd name="connsiteY14" fmla="*/ 2524143 h 2524143"/>
              <a:gd name="connsiteX15" fmla="*/ 3248337 w 4389644"/>
              <a:gd name="connsiteY15" fmla="*/ 2524143 h 2524143"/>
              <a:gd name="connsiteX16" fmla="*/ 2787424 w 4389644"/>
              <a:gd name="connsiteY16" fmla="*/ 2524143 h 2524143"/>
              <a:gd name="connsiteX17" fmla="*/ 2326511 w 4389644"/>
              <a:gd name="connsiteY17" fmla="*/ 2524143 h 2524143"/>
              <a:gd name="connsiteX18" fmla="*/ 1909495 w 4389644"/>
              <a:gd name="connsiteY18" fmla="*/ 2524143 h 2524143"/>
              <a:gd name="connsiteX19" fmla="*/ 1448583 w 4389644"/>
              <a:gd name="connsiteY19" fmla="*/ 2524143 h 2524143"/>
              <a:gd name="connsiteX20" fmla="*/ 943773 w 4389644"/>
              <a:gd name="connsiteY20" fmla="*/ 2524143 h 2524143"/>
              <a:gd name="connsiteX21" fmla="*/ 0 w 4389644"/>
              <a:gd name="connsiteY21" fmla="*/ 2524143 h 2524143"/>
              <a:gd name="connsiteX22" fmla="*/ 0 w 4389644"/>
              <a:gd name="connsiteY22" fmla="*/ 2044556 h 2524143"/>
              <a:gd name="connsiteX23" fmla="*/ 0 w 4389644"/>
              <a:gd name="connsiteY23" fmla="*/ 1489244 h 2524143"/>
              <a:gd name="connsiteX24" fmla="*/ 0 w 4389644"/>
              <a:gd name="connsiteY24" fmla="*/ 933933 h 2524143"/>
              <a:gd name="connsiteX25" fmla="*/ 0 w 4389644"/>
              <a:gd name="connsiteY25" fmla="*/ 0 h 252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89644" h="2524143" extrusionOk="0">
                <a:moveTo>
                  <a:pt x="0" y="0"/>
                </a:moveTo>
                <a:cubicBezTo>
                  <a:pt x="209469" y="-28730"/>
                  <a:pt x="443111" y="75196"/>
                  <a:pt x="636498" y="0"/>
                </a:cubicBezTo>
                <a:cubicBezTo>
                  <a:pt x="829885" y="-75196"/>
                  <a:pt x="956146" y="56631"/>
                  <a:pt x="1185204" y="0"/>
                </a:cubicBezTo>
                <a:cubicBezTo>
                  <a:pt x="1414262" y="-56631"/>
                  <a:pt x="1670414" y="60940"/>
                  <a:pt x="1821702" y="0"/>
                </a:cubicBezTo>
                <a:cubicBezTo>
                  <a:pt x="1972990" y="-60940"/>
                  <a:pt x="2192691" y="1159"/>
                  <a:pt x="2370408" y="0"/>
                </a:cubicBezTo>
                <a:cubicBezTo>
                  <a:pt x="2548125" y="-1159"/>
                  <a:pt x="2787212" y="3975"/>
                  <a:pt x="2919113" y="0"/>
                </a:cubicBezTo>
                <a:cubicBezTo>
                  <a:pt x="3051015" y="-3975"/>
                  <a:pt x="3170516" y="2155"/>
                  <a:pt x="3336129" y="0"/>
                </a:cubicBezTo>
                <a:cubicBezTo>
                  <a:pt x="3501742" y="-2155"/>
                  <a:pt x="3636538" y="30171"/>
                  <a:pt x="3840939" y="0"/>
                </a:cubicBezTo>
                <a:cubicBezTo>
                  <a:pt x="4045340" y="-30171"/>
                  <a:pt x="4187955" y="57450"/>
                  <a:pt x="4389644" y="0"/>
                </a:cubicBezTo>
                <a:cubicBezTo>
                  <a:pt x="4430534" y="157123"/>
                  <a:pt x="4339764" y="378934"/>
                  <a:pt x="4389644" y="479587"/>
                </a:cubicBezTo>
                <a:cubicBezTo>
                  <a:pt x="4439524" y="580240"/>
                  <a:pt x="4336211" y="801759"/>
                  <a:pt x="4389644" y="933933"/>
                </a:cubicBezTo>
                <a:cubicBezTo>
                  <a:pt x="4443077" y="1066107"/>
                  <a:pt x="4340455" y="1314117"/>
                  <a:pt x="4389644" y="1438762"/>
                </a:cubicBezTo>
                <a:cubicBezTo>
                  <a:pt x="4438833" y="1563407"/>
                  <a:pt x="4361684" y="1689407"/>
                  <a:pt x="4389644" y="1918349"/>
                </a:cubicBezTo>
                <a:cubicBezTo>
                  <a:pt x="4417604" y="2147291"/>
                  <a:pt x="4338183" y="2296305"/>
                  <a:pt x="4389644" y="2524143"/>
                </a:cubicBezTo>
                <a:cubicBezTo>
                  <a:pt x="4093265" y="2570619"/>
                  <a:pt x="4038932" y="2466021"/>
                  <a:pt x="3753146" y="2524143"/>
                </a:cubicBezTo>
                <a:cubicBezTo>
                  <a:pt x="3467360" y="2582265"/>
                  <a:pt x="3458118" y="2490393"/>
                  <a:pt x="3248337" y="2524143"/>
                </a:cubicBezTo>
                <a:cubicBezTo>
                  <a:pt x="3038556" y="2557893"/>
                  <a:pt x="3001045" y="2496656"/>
                  <a:pt x="2787424" y="2524143"/>
                </a:cubicBezTo>
                <a:cubicBezTo>
                  <a:pt x="2573803" y="2551630"/>
                  <a:pt x="2528212" y="2489348"/>
                  <a:pt x="2326511" y="2524143"/>
                </a:cubicBezTo>
                <a:cubicBezTo>
                  <a:pt x="2124810" y="2558938"/>
                  <a:pt x="2062349" y="2513778"/>
                  <a:pt x="1909495" y="2524143"/>
                </a:cubicBezTo>
                <a:cubicBezTo>
                  <a:pt x="1756641" y="2534508"/>
                  <a:pt x="1559616" y="2488043"/>
                  <a:pt x="1448583" y="2524143"/>
                </a:cubicBezTo>
                <a:cubicBezTo>
                  <a:pt x="1337550" y="2560243"/>
                  <a:pt x="1131138" y="2490146"/>
                  <a:pt x="943773" y="2524143"/>
                </a:cubicBezTo>
                <a:cubicBezTo>
                  <a:pt x="756408" y="2558140"/>
                  <a:pt x="256855" y="2475766"/>
                  <a:pt x="0" y="2524143"/>
                </a:cubicBezTo>
                <a:cubicBezTo>
                  <a:pt x="-12117" y="2340524"/>
                  <a:pt x="53609" y="2198597"/>
                  <a:pt x="0" y="2044556"/>
                </a:cubicBezTo>
                <a:cubicBezTo>
                  <a:pt x="-53609" y="1890515"/>
                  <a:pt x="21163" y="1763151"/>
                  <a:pt x="0" y="1489244"/>
                </a:cubicBezTo>
                <a:cubicBezTo>
                  <a:pt x="-21163" y="1215337"/>
                  <a:pt x="49701" y="1079465"/>
                  <a:pt x="0" y="933933"/>
                </a:cubicBezTo>
                <a:cubicBezTo>
                  <a:pt x="-49701" y="788401"/>
                  <a:pt x="83085" y="272438"/>
                  <a:pt x="0" y="0"/>
                </a:cubicBezTo>
                <a:close/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36187072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43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4B84-40E7-4384-9C9D-35259A43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재사용할 수 있는 함수 만들기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260AC-2913-4AEA-9DA5-BDFC298045A2}"/>
              </a:ext>
            </a:extLst>
          </p:cNvPr>
          <p:cNvSpPr txBox="1"/>
          <p:nvPr/>
        </p:nvSpPr>
        <p:spPr>
          <a:xfrm>
            <a:off x="656309" y="1296164"/>
            <a:ext cx="27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매개 변수와 인수</a:t>
            </a:r>
            <a:r>
              <a:rPr lang="en-US" altLang="ko-KR" sz="1600" b="1"/>
              <a:t>, return </a:t>
            </a:r>
            <a:r>
              <a:rPr lang="ko-KR" altLang="en-US" sz="1600" b="1"/>
              <a:t>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F2E1A4-4792-425C-BECA-A4C4B61ADB7E}"/>
              </a:ext>
            </a:extLst>
          </p:cNvPr>
          <p:cNvSpPr txBox="1"/>
          <p:nvPr/>
        </p:nvSpPr>
        <p:spPr>
          <a:xfrm>
            <a:off x="656309" y="1634718"/>
            <a:ext cx="7111242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매개 변수 </a:t>
            </a:r>
            <a:r>
              <a:rPr lang="en-US" altLang="ko-KR" sz="1200"/>
              <a:t>: </a:t>
            </a:r>
            <a:r>
              <a:rPr lang="ko-KR" altLang="en-US" sz="1200"/>
              <a:t>하나의 함수를 여러 번 실행할 수 있도록 실행할 때마다 바뀌는 값을 변수로 처리한 것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인수 </a:t>
            </a:r>
            <a:r>
              <a:rPr lang="en-US" altLang="ko-KR" sz="1200"/>
              <a:t>: </a:t>
            </a:r>
            <a:r>
              <a:rPr lang="ko-KR" altLang="en-US" sz="1200"/>
              <a:t>함수를 실행할 때 매개 변수 자리에 넘겨주는 값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43D2F3-CE5F-4760-8CCC-CCD93386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9" y="2562854"/>
            <a:ext cx="3914775" cy="228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8CD7FE-A40E-4722-ADC2-701DB259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33" y="2689252"/>
            <a:ext cx="62293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2D4BA-A451-4CE6-9358-6AA9B492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 표현식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AEAB0-F069-4C48-92D0-2134857A8139}"/>
              </a:ext>
            </a:extLst>
          </p:cNvPr>
          <p:cNvSpPr txBox="1"/>
          <p:nvPr/>
        </p:nvSpPr>
        <p:spPr>
          <a:xfrm>
            <a:off x="656309" y="129616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익명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F90484-8A2B-4D6C-8EF0-15CA4D3D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0" y="2692861"/>
            <a:ext cx="3211016" cy="1621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58D-935D-4A33-AC5C-F0049ADB9947}"/>
              </a:ext>
            </a:extLst>
          </p:cNvPr>
          <p:cNvSpPr txBox="1"/>
          <p:nvPr/>
        </p:nvSpPr>
        <p:spPr>
          <a:xfrm>
            <a:off x="6390663" y="1296164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즉시 실행 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CD6988-0357-49B6-B0CD-D2A3CDC5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43" y="2342185"/>
            <a:ext cx="4444198" cy="9227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4CA048-DDD0-4BDD-9BA0-FCD99A2B25F4}"/>
              </a:ext>
            </a:extLst>
          </p:cNvPr>
          <p:cNvSpPr txBox="1"/>
          <p:nvPr/>
        </p:nvSpPr>
        <p:spPr>
          <a:xfrm>
            <a:off x="656309" y="1634718"/>
            <a:ext cx="4124847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 이름이 없는 함수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 자체가 식이므로 함수를 변수에 할당할 수도 있고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다른 함수의 매개변수로 사용할 수도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91277-FF82-4E68-9FFD-EE44C5AD65B3}"/>
              </a:ext>
            </a:extLst>
          </p:cNvPr>
          <p:cNvSpPr txBox="1"/>
          <p:nvPr/>
        </p:nvSpPr>
        <p:spPr>
          <a:xfrm>
            <a:off x="6390663" y="1634718"/>
            <a:ext cx="514502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함수를 실행하는 순간 자바스크립트 해석기에서 함수를 해석함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식 형태로 선언하기 때문에 함수 선언 끝에 세미콜론</a:t>
            </a:r>
            <a:r>
              <a:rPr lang="en-US" altLang="ko-KR" sz="1200"/>
              <a:t>(;) </a:t>
            </a:r>
            <a:r>
              <a:rPr lang="ko-KR" altLang="en-US" sz="1200"/>
              <a:t>붙임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E8C6ED-D989-46F9-AB07-BF10F433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63" y="3361801"/>
            <a:ext cx="3311830" cy="20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7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2D4BA-A451-4CE6-9358-6AA9B492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 표현식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AEAB0-F069-4C48-92D0-2134857A8139}"/>
              </a:ext>
            </a:extLst>
          </p:cNvPr>
          <p:cNvSpPr txBox="1"/>
          <p:nvPr/>
        </p:nvSpPr>
        <p:spPr>
          <a:xfrm>
            <a:off x="656309" y="129616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화살표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CA048-DDD0-4BDD-9BA0-FCD99A2B25F4}"/>
              </a:ext>
            </a:extLst>
          </p:cNvPr>
          <p:cNvSpPr txBox="1"/>
          <p:nvPr/>
        </p:nvSpPr>
        <p:spPr>
          <a:xfrm>
            <a:off x="656309" y="1634718"/>
            <a:ext cx="2576346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ES6 </a:t>
            </a:r>
            <a:r>
              <a:rPr lang="ko-KR" altLang="en-US" sz="1200"/>
              <a:t>이후 사용하는 </a:t>
            </a:r>
            <a:r>
              <a:rPr lang="en-US" altLang="ko-KR" sz="1200"/>
              <a:t>=&gt; </a:t>
            </a:r>
            <a:r>
              <a:rPr lang="ko-KR" altLang="en-US" sz="1200"/>
              <a:t>표기법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익명 함수에서만 사용할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BDDAD4-D871-4F47-A26E-0FDF5C0F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29" y="2379100"/>
            <a:ext cx="2709426" cy="3562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B896A4-33AF-4676-8555-DE381579DB90}"/>
              </a:ext>
            </a:extLst>
          </p:cNvPr>
          <p:cNvSpPr txBox="1"/>
          <p:nvPr/>
        </p:nvSpPr>
        <p:spPr>
          <a:xfrm>
            <a:off x="5780015" y="1074742"/>
            <a:ext cx="5654179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(user)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document.write (user +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113034-E421-4463-AD18-BFC574789B1F}"/>
              </a:ext>
            </a:extLst>
          </p:cNvPr>
          <p:cNvSpPr txBox="1"/>
          <p:nvPr/>
        </p:nvSpPr>
        <p:spPr>
          <a:xfrm>
            <a:off x="5780014" y="2197256"/>
            <a:ext cx="5654179" cy="27699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user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document.write (user +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473C0C-4FD6-4A72-9954-A0D65F743BFD}"/>
              </a:ext>
            </a:extLst>
          </p:cNvPr>
          <p:cNvSpPr txBox="1"/>
          <p:nvPr/>
        </p:nvSpPr>
        <p:spPr>
          <a:xfrm>
            <a:off x="7013198" y="3899853"/>
            <a:ext cx="3070370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sum =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 b)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 + b;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B0D317-D273-4853-93E4-7A740E43606A}"/>
              </a:ext>
            </a:extLst>
          </p:cNvPr>
          <p:cNvSpPr txBox="1"/>
          <p:nvPr/>
        </p:nvSpPr>
        <p:spPr>
          <a:xfrm>
            <a:off x="7013197" y="4979421"/>
            <a:ext cx="3070371" cy="27699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sum = (a, b)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 + b;</a:t>
            </a: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C2E7988C-06A2-4DEC-A721-5724D3EC84D6}"/>
              </a:ext>
            </a:extLst>
          </p:cNvPr>
          <p:cNvSpPr/>
          <p:nvPr/>
        </p:nvSpPr>
        <p:spPr>
          <a:xfrm>
            <a:off x="8271545" y="1799192"/>
            <a:ext cx="151002" cy="355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702BA3B-465A-4D4C-BFCC-5E5CF68F719E}"/>
              </a:ext>
            </a:extLst>
          </p:cNvPr>
          <p:cNvSpPr/>
          <p:nvPr/>
        </p:nvSpPr>
        <p:spPr>
          <a:xfrm>
            <a:off x="8271545" y="4568671"/>
            <a:ext cx="151002" cy="355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F45907-EB28-4DD6-AAA2-E12D03B87DA6}"/>
              </a:ext>
            </a:extLst>
          </p:cNvPr>
          <p:cNvSpPr txBox="1"/>
          <p:nvPr/>
        </p:nvSpPr>
        <p:spPr>
          <a:xfrm>
            <a:off x="830729" y="3187817"/>
            <a:ext cx="2642313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return alert(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562DB3-20FD-4700-A6F6-21196B0C7356}"/>
              </a:ext>
            </a:extLst>
          </p:cNvPr>
          <p:cNvSpPr txBox="1"/>
          <p:nvPr/>
        </p:nvSpPr>
        <p:spPr>
          <a:xfrm>
            <a:off x="830729" y="4261607"/>
            <a:ext cx="4211054" cy="27699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()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return alert(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)};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D1713C-E731-4BE3-BE0C-0BEF28C941E4}"/>
              </a:ext>
            </a:extLst>
          </p:cNvPr>
          <p:cNvSpPr txBox="1"/>
          <p:nvPr/>
        </p:nvSpPr>
        <p:spPr>
          <a:xfrm>
            <a:off x="830729" y="5117271"/>
            <a:ext cx="4211054" cy="27699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hi = ()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alert(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5E4F1D94-621F-434E-BFAD-401545763DC7}"/>
              </a:ext>
            </a:extLst>
          </p:cNvPr>
          <p:cNvSpPr/>
          <p:nvPr/>
        </p:nvSpPr>
        <p:spPr>
          <a:xfrm>
            <a:off x="2383871" y="3867900"/>
            <a:ext cx="151002" cy="355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592C76BF-0226-468B-974E-E44EA63FE480}"/>
              </a:ext>
            </a:extLst>
          </p:cNvPr>
          <p:cNvSpPr/>
          <p:nvPr/>
        </p:nvSpPr>
        <p:spPr>
          <a:xfrm>
            <a:off x="2376880" y="4650379"/>
            <a:ext cx="151002" cy="35511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B988CA-C6C6-419F-B259-785C683B0626}"/>
              </a:ext>
            </a:extLst>
          </p:cNvPr>
          <p:cNvSpPr txBox="1"/>
          <p:nvPr/>
        </p:nvSpPr>
        <p:spPr>
          <a:xfrm>
            <a:off x="1267441" y="4662179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return </a:t>
            </a:r>
            <a:r>
              <a:rPr lang="ko-KR" altLang="en-US" sz="1100"/>
              <a:t>생략해서</a:t>
            </a:r>
          </a:p>
        </p:txBody>
      </p:sp>
    </p:spTree>
    <p:extLst>
      <p:ext uri="{BB962C8B-B14F-4D97-AF65-F5344CB8AC3E}">
        <p14:creationId xmlns:p14="http://schemas.microsoft.com/office/powerpoint/2010/main" val="3561355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BCC0-0BEA-4665-B270-D4E30C84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이벤트와 이벤트 처리기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6AAA-AB48-4B5B-BA6A-DB642FFF3D82}"/>
              </a:ext>
            </a:extLst>
          </p:cNvPr>
          <p:cNvSpPr txBox="1"/>
          <p:nvPr/>
        </p:nvSpPr>
        <p:spPr>
          <a:xfrm>
            <a:off x="656309" y="101370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이벤트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F32F9-B13E-4135-8967-81022FE8749A}"/>
              </a:ext>
            </a:extLst>
          </p:cNvPr>
          <p:cNvSpPr txBox="1"/>
          <p:nvPr/>
        </p:nvSpPr>
        <p:spPr>
          <a:xfrm>
            <a:off x="656309" y="1352262"/>
            <a:ext cx="4301177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브라우저나 사용자가 행하는 동작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 영역안에서 이루어지는 동작만 가리킴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마우스나 키보드를 사용할 때</a:t>
            </a:r>
            <a:r>
              <a:rPr lang="en-US" altLang="ko-KR" sz="1200"/>
              <a:t>, </a:t>
            </a:r>
            <a:r>
              <a:rPr lang="ko-KR" altLang="en-US" sz="1200"/>
              <a:t>웹 문서를 불러올 때</a:t>
            </a:r>
            <a:r>
              <a:rPr lang="en-US" altLang="ko-KR" sz="1200"/>
              <a:t>, </a:t>
            </a:r>
            <a:br>
              <a:rPr lang="en-US" altLang="ko-KR" sz="1200"/>
            </a:br>
            <a:r>
              <a:rPr lang="ko-KR" altLang="en-US" sz="1200"/>
              <a:t>폼에 내용을 입력할 때 발생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9A0EB9-0055-4EF4-9963-B18C51797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40"/>
          <a:stretch/>
        </p:blipFill>
        <p:spPr>
          <a:xfrm>
            <a:off x="656309" y="2859829"/>
            <a:ext cx="4559271" cy="23634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33F9CA-D144-4FC4-A9FB-DB6005AC0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94"/>
          <a:stretch/>
        </p:blipFill>
        <p:spPr>
          <a:xfrm>
            <a:off x="771095" y="5283779"/>
            <a:ext cx="4329411" cy="14181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F7F67B-5EAB-40C6-8A89-5CBF47B1B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25" y="1837886"/>
            <a:ext cx="5304639" cy="22036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3F7688-BF1D-43D0-B32F-53D46A241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25" y="4421434"/>
            <a:ext cx="5419614" cy="21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64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BCC0-0BEA-4665-B270-D4E30C84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이벤트와 이벤트 처리기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A1A7C-0505-455E-880A-3749C5DC9591}"/>
              </a:ext>
            </a:extLst>
          </p:cNvPr>
          <p:cNvSpPr txBox="1"/>
          <p:nvPr/>
        </p:nvSpPr>
        <p:spPr>
          <a:xfrm>
            <a:off x="907979" y="120627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이벤트 처리기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7A534-1C95-4C68-AA97-DA0645A6A4D3}"/>
              </a:ext>
            </a:extLst>
          </p:cNvPr>
          <p:cNvSpPr txBox="1"/>
          <p:nvPr/>
        </p:nvSpPr>
        <p:spPr>
          <a:xfrm>
            <a:off x="907979" y="1681458"/>
            <a:ext cx="3061094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이벤트가 발생했을 때 처리하는 함수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이벤트 핸들러</a:t>
            </a:r>
            <a:r>
              <a:rPr lang="en-US" altLang="ko-KR" sz="1200"/>
              <a:t>(event handler)</a:t>
            </a:r>
            <a:r>
              <a:rPr lang="ko-KR" altLang="en-US" sz="1200"/>
              <a:t>라고도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93A264-617B-4799-B266-F0A4687F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6" y="2508079"/>
            <a:ext cx="3122234" cy="1180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9C7B4-1E09-47BE-88F3-CF4A3F943F5F}"/>
              </a:ext>
            </a:extLst>
          </p:cNvPr>
          <p:cNvSpPr txBox="1"/>
          <p:nvPr/>
        </p:nvSpPr>
        <p:spPr>
          <a:xfrm>
            <a:off x="806829" y="3880022"/>
            <a:ext cx="437972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이벤트가 발생한 </a:t>
            </a:r>
            <a:r>
              <a:rPr lang="en-US" altLang="ko-KR" sz="1200"/>
              <a:t>HTML </a:t>
            </a:r>
            <a:r>
              <a:rPr lang="ko-KR" altLang="en-US" sz="1200"/>
              <a:t>태그에 이벤트 처리기를 직접 연결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9A3D67-D727-4AFC-ABCD-001D665D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22" y="4405472"/>
            <a:ext cx="3007428" cy="3129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303544-77B6-4A47-A06E-A3A33EFE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9926"/>
            <a:ext cx="5354011" cy="2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2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자바스크립트로 무엇을 할까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3705-A4D5-4088-A73C-C6E72119F1B9}"/>
              </a:ext>
            </a:extLst>
          </p:cNvPr>
          <p:cNvSpPr txBox="1"/>
          <p:nvPr/>
        </p:nvSpPr>
        <p:spPr>
          <a:xfrm>
            <a:off x="472439" y="1047794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요소를 제어합니다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76CD05-FDD5-4F4F-9245-CCE714A8D511}"/>
              </a:ext>
            </a:extLst>
          </p:cNvPr>
          <p:cNvSpPr/>
          <p:nvPr/>
        </p:nvSpPr>
        <p:spPr>
          <a:xfrm>
            <a:off x="472439" y="1520315"/>
            <a:ext cx="4879737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요소를 가져와서 필요에 따라 스타일을 변경하거나 움직이게 할 수 있음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사이트 </a:t>
            </a:r>
            <a:r>
              <a:rPr lang="en-US" altLang="ko-KR" sz="1200">
                <a:latin typeface="+mn-ea"/>
              </a:rPr>
              <a:t>UI </a:t>
            </a:r>
            <a:r>
              <a:rPr lang="ko-KR" altLang="en-US" sz="1200">
                <a:latin typeface="+mn-ea"/>
              </a:rPr>
              <a:t>부분에 많이 활용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</a:t>
            </a:r>
            <a:r>
              <a:rPr lang="ko-KR" altLang="en-US" sz="1200">
                <a:latin typeface="+mn-ea"/>
              </a:rPr>
              <a:t>마우스 포인터를 올렸을 때 펼쳐지는 메뉴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한 화면에서 탭을 눌러 내용만 바뀌도록 하는 콘텐츠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7606C-9A1A-49CD-8571-4162D9D44605}"/>
              </a:ext>
            </a:extLst>
          </p:cNvPr>
          <p:cNvSpPr txBox="1"/>
          <p:nvPr/>
        </p:nvSpPr>
        <p:spPr>
          <a:xfrm>
            <a:off x="6621569" y="1047794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애플리케이션을 만듭니다</a:t>
            </a:r>
            <a:endParaRPr lang="en-US" altLang="ko-KR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3D69D-9885-4EBA-8FA1-A6D2338BEB5C}"/>
              </a:ext>
            </a:extLst>
          </p:cNvPr>
          <p:cNvSpPr/>
          <p:nvPr/>
        </p:nvSpPr>
        <p:spPr>
          <a:xfrm>
            <a:off x="6621569" y="1520315"/>
            <a:ext cx="4879737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최근의 웹 사이트는 사용자와 실시간으로 정보를 주고 받으며 애플리케이션처럼 동작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</a:t>
            </a:r>
            <a:r>
              <a:rPr lang="ko-KR" altLang="en-US" sz="1200">
                <a:latin typeface="+mn-ea"/>
              </a:rPr>
              <a:t>온라인 지도의 길찾기 서비스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데이터 시각화 서비스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공개된 </a:t>
            </a:r>
            <a:r>
              <a:rPr lang="en-US" altLang="ko-KR" sz="1200">
                <a:latin typeface="+mn-ea"/>
              </a:rPr>
              <a:t>API</a:t>
            </a:r>
            <a:r>
              <a:rPr lang="ko-KR" altLang="en-US" sz="1200">
                <a:latin typeface="+mn-ea"/>
              </a:rPr>
              <a:t>를 활용한 다양한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EE5BE-8506-424A-8638-39FA76E191DF}"/>
              </a:ext>
            </a:extLst>
          </p:cNvPr>
          <p:cNvSpPr txBox="1"/>
          <p:nvPr/>
        </p:nvSpPr>
        <p:spPr>
          <a:xfrm>
            <a:off x="472439" y="3765828"/>
            <a:ext cx="429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다양한 라이브러리를 사용할 수 있습니다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D74FE0-981F-4FC5-ACEC-AFDA34A551A9}"/>
              </a:ext>
            </a:extLst>
          </p:cNvPr>
          <p:cNvSpPr/>
          <p:nvPr/>
        </p:nvSpPr>
        <p:spPr>
          <a:xfrm>
            <a:off x="472439" y="4238349"/>
            <a:ext cx="4879737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웹을 중심으로 하는 서비스가 늘어나면서 브라우저에서 처리해야 할 일이 늘어남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라이브러리와 프레임워크가 계속 등장</a:t>
            </a:r>
            <a:endParaRPr lang="en-US" altLang="ko-KR" sz="1200"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  <a:sym typeface="Wingdings" panose="05000000000000000000" pitchFamily="2" charset="2"/>
              </a:rPr>
              <a:t>예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)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시각화를 위한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d3.js,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머신러닝을 위한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tensorflow.js</a:t>
            </a:r>
            <a:br>
              <a:rPr lang="en-US" altLang="ko-KR" sz="1200">
                <a:latin typeface="+mn-ea"/>
                <a:sym typeface="Wingdings" panose="05000000000000000000" pitchFamily="2" charset="2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  DOM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조작을 위한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jQuery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등</a:t>
            </a:r>
            <a:endParaRPr lang="en-US" altLang="ko-KR" sz="1200"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  <a:sym typeface="Wingdings" panose="05000000000000000000" pitchFamily="2" charset="2"/>
              </a:rPr>
              <a:t>예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)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웹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애플리케이션 개발을 위한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React, Angular, Vue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등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578F1-2CAE-4566-929D-0B5C2A421DDB}"/>
              </a:ext>
            </a:extLst>
          </p:cNvPr>
          <p:cNvSpPr txBox="1"/>
          <p:nvPr/>
        </p:nvSpPr>
        <p:spPr>
          <a:xfrm>
            <a:off x="6621569" y="3765828"/>
            <a:ext cx="522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서버를 구성하고 서버용 프로그램을 만들 수 있습니다</a:t>
            </a:r>
            <a:endParaRPr lang="en-US" altLang="ko-KR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06E67C-4B43-460F-BD32-6141068A62A4}"/>
              </a:ext>
            </a:extLst>
          </p:cNvPr>
          <p:cNvSpPr/>
          <p:nvPr/>
        </p:nvSpPr>
        <p:spPr>
          <a:xfrm>
            <a:off x="6621569" y="4238349"/>
            <a:ext cx="487973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node.js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:</a:t>
            </a:r>
            <a:r>
              <a:rPr lang="ko-KR" altLang="en-US" sz="1200">
                <a:latin typeface="+mn-ea"/>
              </a:rPr>
              <a:t> 프런트엔드 개발에 사용하던 자바스크립트를 백엔드 개발에서 사용할 수 있게 만든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4155450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BCC0-0BEA-4665-B270-D4E30C84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을 이용한 이벤트 처리기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F32F9-B13E-4135-8967-81022FE8749A}"/>
              </a:ext>
            </a:extLst>
          </p:cNvPr>
          <p:cNvSpPr txBox="1"/>
          <p:nvPr/>
        </p:nvSpPr>
        <p:spPr>
          <a:xfrm>
            <a:off x="404640" y="1156546"/>
            <a:ext cx="679545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DOM</a:t>
            </a:r>
            <a:r>
              <a:rPr lang="ko-KR" altLang="en-US" sz="1200"/>
              <a:t>을 사용하면 자바스크립트가 주인이 되어 </a:t>
            </a:r>
            <a:r>
              <a:rPr lang="en-US" altLang="ko-KR" sz="1200"/>
              <a:t>HTML</a:t>
            </a:r>
            <a:r>
              <a:rPr lang="ko-KR" altLang="en-US" sz="1200"/>
              <a:t>의 요소를 가져와서 이벤트 처리기를 연결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6886C1-CFD0-4EBA-9604-B69209FD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90" y="1181986"/>
            <a:ext cx="2480486" cy="3061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C1B683-9F51-4A48-ACED-B582F0C4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38" y="2014726"/>
            <a:ext cx="5374154" cy="11977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7C218E-C64F-4410-95B0-31FA89998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27" y="3739043"/>
            <a:ext cx="4586810" cy="135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DFE94F-638A-41E8-A8B3-D891F63B6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710" y="5365776"/>
            <a:ext cx="4206948" cy="1261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AC28E1-B941-4C1C-8B75-0DE4FF0D9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90" y="3854213"/>
            <a:ext cx="4432315" cy="984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E75A110-CC2D-47C9-8473-CEEAC352928B}"/>
              </a:ext>
            </a:extLst>
          </p:cNvPr>
          <p:cNvCxnSpPr>
            <a:stCxn id="14" idx="1"/>
            <a:endCxn id="18" idx="0"/>
          </p:cNvCxnSpPr>
          <p:nvPr/>
        </p:nvCxnSpPr>
        <p:spPr>
          <a:xfrm rot="10800000" flipV="1">
            <a:off x="2479932" y="2613583"/>
            <a:ext cx="1222606" cy="11254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6A3630F-42E0-44D4-B02F-AC4A28E591E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076692" y="2613583"/>
            <a:ext cx="810474" cy="12406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E92F6E-1652-411A-BFF3-E9EA00054458}"/>
              </a:ext>
            </a:extLst>
          </p:cNvPr>
          <p:cNvCxnSpPr>
            <a:stCxn id="14" idx="2"/>
          </p:cNvCxnSpPr>
          <p:nvPr/>
        </p:nvCxnSpPr>
        <p:spPr>
          <a:xfrm>
            <a:off x="6389615" y="3212439"/>
            <a:ext cx="0" cy="215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3E4D677-690A-4B53-AE0F-EFFB21817891}"/>
              </a:ext>
            </a:extLst>
          </p:cNvPr>
          <p:cNvSpPr txBox="1"/>
          <p:nvPr/>
        </p:nvSpPr>
        <p:spPr>
          <a:xfrm>
            <a:off x="2695484" y="2446715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방법 </a:t>
            </a:r>
            <a:r>
              <a:rPr lang="en-US" altLang="ko-KR" sz="1100">
                <a:solidFill>
                  <a:srgbClr val="0070C0"/>
                </a:solidFill>
              </a:rPr>
              <a:t>1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4A652A-32BA-4185-9D7F-4B33ACCAAAC0}"/>
              </a:ext>
            </a:extLst>
          </p:cNvPr>
          <p:cNvSpPr txBox="1"/>
          <p:nvPr/>
        </p:nvSpPr>
        <p:spPr>
          <a:xfrm>
            <a:off x="9164131" y="2507434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방법 </a:t>
            </a:r>
            <a:r>
              <a:rPr lang="en-US" altLang="ko-KR" sz="1100">
                <a:solidFill>
                  <a:srgbClr val="0070C0"/>
                </a:solidFill>
              </a:rPr>
              <a:t>3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693DE6-CC96-4DE6-A559-52D05EC35DCB}"/>
              </a:ext>
            </a:extLst>
          </p:cNvPr>
          <p:cNvSpPr txBox="1"/>
          <p:nvPr/>
        </p:nvSpPr>
        <p:spPr>
          <a:xfrm>
            <a:off x="6091755" y="3905758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방법 </a:t>
            </a:r>
            <a:r>
              <a:rPr lang="en-US" altLang="ko-KR" sz="1100">
                <a:solidFill>
                  <a:srgbClr val="0070C0"/>
                </a:solidFill>
              </a:rPr>
              <a:t>2</a:t>
            </a:r>
            <a:endParaRPr lang="ko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424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ko-KR" altLang="en-US" dirty="0"/>
              <a:t>자바스크립트와 객체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16-1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객체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ADF69D-F9A1-4DE5-BF41-C3083B880D7B}"/>
              </a:ext>
            </a:extLst>
          </p:cNvPr>
          <p:cNvGrpSpPr/>
          <p:nvPr/>
        </p:nvGrpSpPr>
        <p:grpSpPr>
          <a:xfrm>
            <a:off x="2308161" y="2943225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8A23D14-BEEC-4BD6-97F9-02977C609B9E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16-2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9C7B21-6DB2-46AA-9EB5-76E38AEE7B6B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자바스크립트와 내장 객체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CDAA05C-2658-4BE9-8704-007FB447256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7B4806-404C-4279-A84E-321C830DB3C3}"/>
              </a:ext>
            </a:extLst>
          </p:cNvPr>
          <p:cNvGrpSpPr/>
          <p:nvPr/>
        </p:nvGrpSpPr>
        <p:grpSpPr>
          <a:xfrm>
            <a:off x="2308161" y="3756080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8E7CA2-2369-431E-B557-6922475EFAF4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16-3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F620A-1FFF-4493-A800-487DABFE5DF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브라우저와 관련된 객체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E226F8A-5682-495B-9BB1-9FD75410855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35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알아보기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7B028-7499-4F07-8D86-558C5DAFC46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객체</a:t>
            </a:r>
            <a:r>
              <a:rPr lang="en-US" altLang="ko-KR" sz="1600" b="1">
                <a:latin typeface="+mn-ea"/>
              </a:rPr>
              <a:t>(object)</a:t>
            </a:r>
            <a:r>
              <a:rPr lang="ko-KR" altLang="en-US" sz="1600" b="1">
                <a:latin typeface="+mn-ea"/>
              </a:rPr>
              <a:t>란</a:t>
            </a:r>
            <a:endParaRPr lang="en-US" altLang="ko-KR" sz="1600" b="1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E98831-CF35-4B37-BCD8-339E2B262ECA}"/>
              </a:ext>
            </a:extLst>
          </p:cNvPr>
          <p:cNvSpPr/>
          <p:nvPr/>
        </p:nvSpPr>
        <p:spPr>
          <a:xfrm>
            <a:off x="503338" y="1649936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프로그램에서 인식할 수 있는 모든 대상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데이터를 저장하고 처리하는 기본 단위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E02F2F-2A71-4DC0-96D5-CA0B3CD9EF25}"/>
              </a:ext>
            </a:extLst>
          </p:cNvPr>
          <p:cNvSpPr/>
          <p:nvPr/>
        </p:nvSpPr>
        <p:spPr>
          <a:xfrm>
            <a:off x="503338" y="2519317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자바스크립트 객체</a:t>
            </a:r>
            <a:endParaRPr lang="en-US" altLang="ko-KR" sz="1400" b="1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984F61-A130-4747-B8A3-DE9D60A96D6E}"/>
              </a:ext>
            </a:extLst>
          </p:cNvPr>
          <p:cNvSpPr/>
          <p:nvPr/>
        </p:nvSpPr>
        <p:spPr>
          <a:xfrm>
            <a:off x="503338" y="2856586"/>
            <a:ext cx="5243121" cy="144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자바스크립트 안에 미리 객체로 정의해 놓은 것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문서 객체 모델</a:t>
            </a:r>
            <a:r>
              <a:rPr lang="en-US" altLang="ko-KR" sz="1200">
                <a:latin typeface="TDc_SSiMyungJo_120_OTF"/>
              </a:rPr>
              <a:t>(DOM) : </a:t>
            </a:r>
            <a:r>
              <a:rPr lang="ko-KR" altLang="en-US" sz="1200">
                <a:latin typeface="TDc_SSiMyungJo_120_OTF"/>
              </a:rPr>
              <a:t>문서 뿐만 아니라 웹 문서 안에 포함된 이미지</a:t>
            </a:r>
            <a:r>
              <a:rPr lang="en-US" altLang="ko-KR" sz="1200">
                <a:latin typeface="TDc_SSiMyungJo_120_OTF"/>
              </a:rPr>
              <a:t>·</a:t>
            </a:r>
            <a:r>
              <a:rPr lang="ko-KR" altLang="en-US" sz="1200">
                <a:latin typeface="TDc_SSiMyungJo_120_OTF"/>
              </a:rPr>
              <a:t>링크</a:t>
            </a:r>
            <a:r>
              <a:rPr lang="en-US" altLang="ko-KR" sz="1200">
                <a:latin typeface="TDc_SSiMyungJo_120_OTF"/>
              </a:rPr>
              <a:t>·</a:t>
            </a:r>
            <a:r>
              <a:rPr lang="ko-KR" altLang="en-US" sz="1200">
                <a:latin typeface="TDc_SSiMyungJo_120_OTF"/>
              </a:rPr>
              <a:t>텍스트 필드 등을 모두 별도의 객체로 관리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브라우저 관련 객체</a:t>
            </a:r>
            <a:r>
              <a:rPr lang="en-US" altLang="ko-KR" sz="1200">
                <a:latin typeface="TDc_SSiMyungJo_120_OTF"/>
              </a:rPr>
              <a:t> : </a:t>
            </a:r>
            <a:r>
              <a:rPr lang="ko-KR" altLang="en-US" sz="1200">
                <a:latin typeface="TDc_SSiMyungJo_120_OTF"/>
              </a:rPr>
              <a:t>웹 브라우저 정보를 객체로 관리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내장 객체 </a:t>
            </a:r>
            <a:r>
              <a:rPr lang="en-US" altLang="ko-KR" sz="1200">
                <a:latin typeface="TDc_SSiMyungJo_120_OTF"/>
              </a:rPr>
              <a:t>: </a:t>
            </a:r>
            <a:r>
              <a:rPr lang="ko-KR" altLang="en-US" sz="1200">
                <a:latin typeface="TDc_SSiMyungJo_120_OTF"/>
              </a:rPr>
              <a:t>웹 프로그래밍에서 자주 사용하는 요소를 객체로 정의해 놓음</a:t>
            </a:r>
            <a:r>
              <a:rPr lang="en-US" altLang="ko-KR" sz="1200">
                <a:latin typeface="TDc_SSiMyungJo_120_OTF"/>
              </a:rPr>
              <a:t>.</a:t>
            </a:r>
            <a:endParaRPr lang="ko-KR" altLang="en-US" sz="1200">
              <a:latin typeface="TDc_SSiMyungJo_120_OTF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A96297-BD09-490B-B29F-43197CEDF520}"/>
              </a:ext>
            </a:extLst>
          </p:cNvPr>
          <p:cNvSpPr/>
          <p:nvPr/>
        </p:nvSpPr>
        <p:spPr>
          <a:xfrm>
            <a:off x="503338" y="4454103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사용자 정의 객체</a:t>
            </a:r>
            <a:endParaRPr lang="en-US" altLang="ko-KR" sz="1400" b="1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AF7DF7-2642-445C-A382-581E14F4B5D8}"/>
              </a:ext>
            </a:extLst>
          </p:cNvPr>
          <p:cNvSpPr/>
          <p:nvPr/>
        </p:nvSpPr>
        <p:spPr>
          <a:xfrm>
            <a:off x="503338" y="482798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필요할 때마다 사용자가 직접 만드는 객체</a:t>
            </a:r>
            <a:endParaRPr lang="en-US" altLang="ko-KR" sz="1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8079B0-862A-446F-9C47-0565EA5295AE}"/>
              </a:ext>
            </a:extLst>
          </p:cNvPr>
          <p:cNvSpPr/>
          <p:nvPr/>
        </p:nvSpPr>
        <p:spPr>
          <a:xfrm>
            <a:off x="6638490" y="1507212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객체의 인스턴스 만들기</a:t>
            </a:r>
            <a:endParaRPr lang="en-US" altLang="ko-KR" sz="14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658924-D519-49D9-BC43-D612C40FC1B6}"/>
              </a:ext>
            </a:extLst>
          </p:cNvPr>
          <p:cNvSpPr/>
          <p:nvPr/>
        </p:nvSpPr>
        <p:spPr>
          <a:xfrm>
            <a:off x="6638490" y="2063960"/>
            <a:ext cx="5050174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객체는 객체 자체가 아니라 인스턴스 형태로 만들어서 사용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인스턴스 </a:t>
            </a:r>
            <a:r>
              <a:rPr lang="en-US" altLang="ko-KR" sz="1200">
                <a:latin typeface="TDc_SSiMyungJo_120_OTF"/>
              </a:rPr>
              <a:t>: </a:t>
            </a:r>
            <a:r>
              <a:rPr lang="ko-KR" altLang="en-US" sz="1200">
                <a:latin typeface="TDc_SSiMyungJo_120_OTF"/>
              </a:rPr>
              <a:t>객체를  틀처럼 사용해서 같은 모양으로 찍어낸 것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8CADD6-0A6D-44AE-B7EE-13CFF81E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521" y="2774528"/>
            <a:ext cx="1992994" cy="3280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9790C8-8C5E-4B23-980B-F8005A0C7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8" b="1"/>
          <a:stretch/>
        </p:blipFill>
        <p:spPr>
          <a:xfrm>
            <a:off x="6638490" y="4056313"/>
            <a:ext cx="4210050" cy="4614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7A2674-FCE5-49CF-9CB3-379507D4C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168" y="4586444"/>
            <a:ext cx="3429000" cy="819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6E2E91-5CEE-4DAB-ACFA-A005B164259B}"/>
              </a:ext>
            </a:extLst>
          </p:cNvPr>
          <p:cNvSpPr txBox="1"/>
          <p:nvPr/>
        </p:nvSpPr>
        <p:spPr>
          <a:xfrm>
            <a:off x="6723168" y="3636591"/>
            <a:ext cx="432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예</a:t>
            </a:r>
            <a:r>
              <a:rPr lang="en-US" altLang="ko-KR" sz="1200" b="1"/>
              <a:t>) Date </a:t>
            </a:r>
            <a:r>
              <a:rPr lang="ko-KR" altLang="en-US" sz="1200" b="1"/>
              <a:t>객체의 인스턴스를 만들어서 날짜와 시간 표시하기</a:t>
            </a:r>
          </a:p>
        </p:txBody>
      </p:sp>
    </p:spTree>
    <p:extLst>
      <p:ext uri="{BB962C8B-B14F-4D97-AF65-F5344CB8AC3E}">
        <p14:creationId xmlns:p14="http://schemas.microsoft.com/office/powerpoint/2010/main" val="2471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알아보기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E02F2F-2A71-4DC0-96D5-CA0B3CD9EF25}"/>
              </a:ext>
            </a:extLst>
          </p:cNvPr>
          <p:cNvSpPr/>
          <p:nvPr/>
        </p:nvSpPr>
        <p:spPr>
          <a:xfrm>
            <a:off x="570450" y="1219024"/>
            <a:ext cx="505017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프로퍼티</a:t>
            </a:r>
            <a:r>
              <a:rPr lang="en-US" altLang="ko-KR" sz="1400" b="1">
                <a:latin typeface="+mn-ea"/>
              </a:rPr>
              <a:t>(property)</a:t>
            </a:r>
            <a:r>
              <a:rPr lang="ko-KR" altLang="en-US" sz="1400" b="1">
                <a:latin typeface="+mn-ea"/>
              </a:rPr>
              <a:t>와 메서드</a:t>
            </a:r>
            <a:r>
              <a:rPr lang="en-US" altLang="ko-KR" sz="1400" b="1">
                <a:latin typeface="+mn-ea"/>
              </a:rPr>
              <a:t>(method)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984F61-A130-4747-B8A3-DE9D60A96D6E}"/>
              </a:ext>
            </a:extLst>
          </p:cNvPr>
          <p:cNvSpPr/>
          <p:nvPr/>
        </p:nvSpPr>
        <p:spPr>
          <a:xfrm>
            <a:off x="570450" y="1556293"/>
            <a:ext cx="524312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프로퍼티 </a:t>
            </a:r>
            <a:r>
              <a:rPr lang="en-US" altLang="ko-KR" sz="1200"/>
              <a:t>: </a:t>
            </a:r>
            <a:r>
              <a:rPr lang="ko-KR" altLang="en-US" sz="1200"/>
              <a:t>객체의 특징이나 속성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메서드 </a:t>
            </a:r>
            <a:r>
              <a:rPr lang="en-US" altLang="ko-KR" sz="1200"/>
              <a:t>: </a:t>
            </a:r>
            <a:r>
              <a:rPr lang="ko-KR" altLang="en-US" sz="1200"/>
              <a:t>객체에서 할 수 있는 동작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DF103F-1438-4252-AB2E-A77F41C7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53" y="2657737"/>
            <a:ext cx="2819400" cy="3086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CEE9B6-A965-4330-B29E-EBB1E1C45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6096000" y="2775052"/>
            <a:ext cx="5162550" cy="5700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16279C-BD19-43F2-B3AB-25041C7893F3}"/>
              </a:ext>
            </a:extLst>
          </p:cNvPr>
          <p:cNvSpPr/>
          <p:nvPr/>
        </p:nvSpPr>
        <p:spPr>
          <a:xfrm>
            <a:off x="7055141" y="2775052"/>
            <a:ext cx="1065402" cy="303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029B0-0BD7-4984-AA11-71C8FC0F2380}"/>
              </a:ext>
            </a:extLst>
          </p:cNvPr>
          <p:cNvSpPr txBox="1"/>
          <p:nvPr/>
        </p:nvSpPr>
        <p:spPr>
          <a:xfrm>
            <a:off x="7977931" y="2200926"/>
            <a:ext cx="312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1) Date </a:t>
            </a:r>
            <a:r>
              <a:rPr lang="ko-KR" altLang="en-US" sz="1400">
                <a:solidFill>
                  <a:srgbClr val="C00000"/>
                </a:solidFill>
              </a:rPr>
              <a:t>객체의 인스턴스를 만들어서</a:t>
            </a: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69C115D1-E077-439C-9316-1E940D3AE245}"/>
              </a:ext>
            </a:extLst>
          </p:cNvPr>
          <p:cNvCxnSpPr>
            <a:stCxn id="15" idx="0"/>
            <a:endCxn id="16" idx="1"/>
          </p:cNvCxnSpPr>
          <p:nvPr/>
        </p:nvCxnSpPr>
        <p:spPr>
          <a:xfrm rot="5400000" flipH="1" flipV="1">
            <a:off x="7572768" y="2369890"/>
            <a:ext cx="420237" cy="390089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A77E36-1117-4AE3-82C8-030058BAEB64}"/>
              </a:ext>
            </a:extLst>
          </p:cNvPr>
          <p:cNvSpPr/>
          <p:nvPr/>
        </p:nvSpPr>
        <p:spPr>
          <a:xfrm>
            <a:off x="8800051" y="3060080"/>
            <a:ext cx="1761339" cy="285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912FF6-BBD7-49F9-A82D-7C6633B7790C}"/>
              </a:ext>
            </a:extLst>
          </p:cNvPr>
          <p:cNvSpPr txBox="1"/>
          <p:nvPr/>
        </p:nvSpPr>
        <p:spPr>
          <a:xfrm>
            <a:off x="8536849" y="3695270"/>
            <a:ext cx="2403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3) Date </a:t>
            </a:r>
            <a:r>
              <a:rPr lang="ko-KR" altLang="en-US" sz="1400">
                <a:solidFill>
                  <a:srgbClr val="C00000"/>
                </a:solidFill>
              </a:rPr>
              <a:t>객체의 메서드 사용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ADC42C2-976C-4521-90DD-AF0FB48BFB0F}"/>
              </a:ext>
            </a:extLst>
          </p:cNvPr>
          <p:cNvCxnSpPr>
            <a:endCxn id="25" idx="0"/>
          </p:cNvCxnSpPr>
          <p:nvPr/>
        </p:nvCxnSpPr>
        <p:spPr>
          <a:xfrm>
            <a:off x="9563628" y="3345109"/>
            <a:ext cx="174896" cy="3501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57E0456-C77E-4485-B234-535BB272A534}"/>
              </a:ext>
            </a:extLst>
          </p:cNvPr>
          <p:cNvSpPr txBox="1"/>
          <p:nvPr/>
        </p:nvSpPr>
        <p:spPr>
          <a:xfrm>
            <a:off x="4466346" y="2402480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2) now </a:t>
            </a:r>
            <a:r>
              <a:rPr lang="ko-KR" altLang="en-US" sz="1400">
                <a:solidFill>
                  <a:srgbClr val="C00000"/>
                </a:solidFill>
              </a:rPr>
              <a:t>변수에 저장</a:t>
            </a: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891A4266-5940-4D5D-A247-D37A4E6E9F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5548" y="2482840"/>
            <a:ext cx="266348" cy="486123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34FE3-FAE0-4997-A361-2898474E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객체 </a:t>
            </a:r>
            <a:r>
              <a:rPr lang="en-US" altLang="ko-KR" dirty="0"/>
              <a:t>– </a:t>
            </a:r>
            <a:r>
              <a:rPr lang="en-US" altLang="ko-KR" dirty="0" smtClean="0"/>
              <a:t>Array </a:t>
            </a:r>
            <a:r>
              <a:rPr lang="ko-KR" altLang="en-US" dirty="0"/>
              <a:t>객체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2ADA89-7AF8-4415-AB61-38C0CBB72A5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 만들기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76902-388A-4D2F-8257-955EC1FD4693}"/>
              </a:ext>
            </a:extLst>
          </p:cNvPr>
          <p:cNvSpPr/>
          <p:nvPr/>
        </p:nvSpPr>
        <p:spPr>
          <a:xfrm>
            <a:off x="503338" y="1649936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1) </a:t>
            </a:r>
            <a:r>
              <a:rPr lang="ko-KR" altLang="en-US" sz="1200">
                <a:latin typeface="TDc_SSiMyungJo_120_OTF"/>
              </a:rPr>
              <a:t>초깃값이 없는 경우 </a:t>
            </a:r>
            <a:endParaRPr lang="ko-KR" altLang="en-US" sz="1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231EF2-49E0-4005-97C4-71200FFC950E}"/>
              </a:ext>
            </a:extLst>
          </p:cNvPr>
          <p:cNvSpPr/>
          <p:nvPr/>
        </p:nvSpPr>
        <p:spPr>
          <a:xfrm>
            <a:off x="503338" y="2936363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2) </a:t>
            </a:r>
            <a:r>
              <a:rPr lang="ko-KR" altLang="en-US" sz="1200">
                <a:latin typeface="TDc_SSiMyungJo_120_OTF"/>
              </a:rPr>
              <a:t>초깃값이 있는 경우 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1FF394-A5DC-471F-9037-635DB3A9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3" y="2054103"/>
            <a:ext cx="4892749" cy="641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831AB4-F332-46EA-BCED-20A599F2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3" y="3350806"/>
            <a:ext cx="6553769" cy="5833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F7E7EF-119F-4596-9B38-36DF5F4F9EF2}"/>
              </a:ext>
            </a:extLst>
          </p:cNvPr>
          <p:cNvSpPr/>
          <p:nvPr/>
        </p:nvSpPr>
        <p:spPr>
          <a:xfrm>
            <a:off x="503338" y="4382725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배열의 크기 </a:t>
            </a:r>
            <a:r>
              <a:rPr lang="en-US" altLang="ko-KR" sz="1600" b="1">
                <a:latin typeface="+mn-ea"/>
              </a:rPr>
              <a:t>– Array </a:t>
            </a:r>
            <a:r>
              <a:rPr lang="ko-KR" altLang="en-US" sz="1600" b="1">
                <a:latin typeface="+mn-ea"/>
              </a:rPr>
              <a:t>객체의 </a:t>
            </a:r>
            <a:r>
              <a:rPr lang="en-US" altLang="ko-KR" sz="1600" b="1">
                <a:latin typeface="+mn-ea"/>
              </a:rPr>
              <a:t>length </a:t>
            </a:r>
            <a:r>
              <a:rPr lang="ko-KR" altLang="en-US" sz="1600" b="1">
                <a:latin typeface="+mn-ea"/>
              </a:rPr>
              <a:t>프로퍼티</a:t>
            </a:r>
            <a:endParaRPr lang="en-US" altLang="ko-KR" sz="16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6535DB-444A-4DAE-9D59-FB9CE5713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2" y="4946534"/>
            <a:ext cx="6948531" cy="1331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3CE5AE-2E95-46C7-A041-EADE1E90C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792" y="4589737"/>
            <a:ext cx="2452556" cy="21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34FE3-FAE0-4997-A361-2898474E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객체 </a:t>
            </a:r>
            <a:r>
              <a:rPr lang="en-US" altLang="ko-KR" dirty="0"/>
              <a:t>– </a:t>
            </a:r>
            <a:r>
              <a:rPr lang="en-US" altLang="ko-KR" dirty="0" smtClean="0"/>
              <a:t>Array </a:t>
            </a:r>
            <a:r>
              <a:rPr lang="ko-KR" altLang="en-US" dirty="0"/>
              <a:t>객체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2ADA89-7AF8-4415-AB61-38C0CBB72A5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 만들기 </a:t>
            </a:r>
            <a:r>
              <a:rPr lang="en-US" altLang="ko-KR" sz="1600" b="1">
                <a:latin typeface="+mn-ea"/>
              </a:rPr>
              <a:t>– Array </a:t>
            </a:r>
            <a:r>
              <a:rPr lang="ko-KR" altLang="en-US" sz="1600" b="1">
                <a:latin typeface="+mn-ea"/>
              </a:rPr>
              <a:t>객체의 인스턴스 만들기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76902-388A-4D2F-8257-955EC1FD4693}"/>
              </a:ext>
            </a:extLst>
          </p:cNvPr>
          <p:cNvSpPr/>
          <p:nvPr/>
        </p:nvSpPr>
        <p:spPr>
          <a:xfrm>
            <a:off x="503338" y="1649936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1) </a:t>
            </a:r>
            <a:r>
              <a:rPr lang="ko-KR" altLang="en-US" sz="1200">
                <a:latin typeface="TDc_SSiMyungJo_120_OTF"/>
              </a:rPr>
              <a:t>초깃값이 없는 경우 </a:t>
            </a:r>
            <a:endParaRPr lang="ko-KR" altLang="en-US" sz="1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231EF2-49E0-4005-97C4-71200FFC950E}"/>
              </a:ext>
            </a:extLst>
          </p:cNvPr>
          <p:cNvSpPr/>
          <p:nvPr/>
        </p:nvSpPr>
        <p:spPr>
          <a:xfrm>
            <a:off x="503338" y="2936363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2) </a:t>
            </a:r>
            <a:r>
              <a:rPr lang="ko-KR" altLang="en-US" sz="1200">
                <a:latin typeface="TDc_SSiMyungJo_120_OTF"/>
              </a:rPr>
              <a:t>초깃값이 있는 경우 </a:t>
            </a:r>
            <a:endParaRPr lang="ko-KR" altLang="en-US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1FF394-A5DC-471F-9037-635DB3A9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3" y="2054103"/>
            <a:ext cx="4892749" cy="641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831AB4-F332-46EA-BCED-20A599F2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63" y="3350806"/>
            <a:ext cx="6553769" cy="5833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F7E7EF-119F-4596-9B38-36DF5F4F9EF2}"/>
              </a:ext>
            </a:extLst>
          </p:cNvPr>
          <p:cNvSpPr/>
          <p:nvPr/>
        </p:nvSpPr>
        <p:spPr>
          <a:xfrm>
            <a:off x="503338" y="4382725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배열의 크기 </a:t>
            </a:r>
            <a:r>
              <a:rPr lang="en-US" altLang="ko-KR" sz="1600" b="1">
                <a:latin typeface="+mn-ea"/>
              </a:rPr>
              <a:t>– Array </a:t>
            </a:r>
            <a:r>
              <a:rPr lang="ko-KR" altLang="en-US" sz="1600" b="1">
                <a:latin typeface="+mn-ea"/>
              </a:rPr>
              <a:t>객체의 </a:t>
            </a:r>
            <a:r>
              <a:rPr lang="en-US" altLang="ko-KR" sz="1600" b="1">
                <a:latin typeface="+mn-ea"/>
              </a:rPr>
              <a:t>length </a:t>
            </a:r>
            <a:r>
              <a:rPr lang="ko-KR" altLang="en-US" sz="1600" b="1">
                <a:latin typeface="+mn-ea"/>
              </a:rPr>
              <a:t>프로퍼티</a:t>
            </a:r>
            <a:endParaRPr lang="en-US" altLang="ko-KR" sz="16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6535DB-444A-4DAE-9D59-FB9CE5713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2" y="4946534"/>
            <a:ext cx="6948531" cy="1331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3CE5AE-2E95-46C7-A041-EADE1E90C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792" y="4589737"/>
            <a:ext cx="2452556" cy="21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7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34FE3-FAE0-4997-A361-2898474E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객체 </a:t>
            </a:r>
            <a:r>
              <a:rPr lang="en-US" altLang="ko-KR" dirty="0"/>
              <a:t>– </a:t>
            </a:r>
            <a:r>
              <a:rPr lang="en-US" altLang="ko-KR" dirty="0" smtClean="0"/>
              <a:t>Array </a:t>
            </a:r>
            <a:r>
              <a:rPr lang="ko-KR" altLang="en-US" dirty="0"/>
              <a:t>객체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2ADA89-7AF8-4415-AB61-38C0CBB72A5E}"/>
              </a:ext>
            </a:extLst>
          </p:cNvPr>
          <p:cNvSpPr/>
          <p:nvPr/>
        </p:nvSpPr>
        <p:spPr>
          <a:xfrm>
            <a:off x="573107" y="853605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Array </a:t>
            </a:r>
            <a:r>
              <a:rPr lang="ko-KR" altLang="en-US" sz="1600" b="1">
                <a:latin typeface="+mn-ea"/>
              </a:rPr>
              <a:t>객체의 메서드</a:t>
            </a:r>
            <a:endParaRPr lang="en-US" altLang="ko-KR" sz="1600" b="1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91EC2C-7E94-488B-80B5-DAC53549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8" y="1414652"/>
            <a:ext cx="6503460" cy="53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Array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573107" y="1046552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배열끼리 합치는 </a:t>
            </a:r>
            <a:r>
              <a:rPr lang="en-US" altLang="ko-KR" sz="1600" b="1">
                <a:latin typeface="+mn-ea"/>
              </a:rPr>
              <a:t>concat(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8E880B-FFBD-4E01-B194-64B7655F49B0}"/>
              </a:ext>
            </a:extLst>
          </p:cNvPr>
          <p:cNvSpPr/>
          <p:nvPr/>
        </p:nvSpPr>
        <p:spPr>
          <a:xfrm>
            <a:off x="637562" y="1607599"/>
            <a:ext cx="524312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서로 다른 배열 </a:t>
            </a:r>
            <a:r>
              <a:rPr lang="en-US" altLang="ko-KR" sz="1200"/>
              <a:t>2</a:t>
            </a:r>
            <a:r>
              <a:rPr lang="ko-KR" altLang="en-US" sz="1200"/>
              <a:t>개를 합쳐서 새로운 배열을 만듦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기존 배열에 영향을 주지 않음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CCF64-9FFF-40B5-9CF5-0CB3AD7B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2" y="2568735"/>
            <a:ext cx="5243121" cy="1620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A768F1-7FCB-454E-A52D-F46E4815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7" y="4288442"/>
            <a:ext cx="3069322" cy="8691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6650864" y="1046552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 요소끼리 합치는 </a:t>
            </a:r>
            <a:r>
              <a:rPr lang="en-US" altLang="ko-KR" sz="1600" b="1">
                <a:latin typeface="+mn-ea"/>
              </a:rPr>
              <a:t>join(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B25B12-136E-4BE4-96CF-BF1ED8648A17}"/>
              </a:ext>
            </a:extLst>
          </p:cNvPr>
          <p:cNvSpPr/>
          <p:nvPr/>
        </p:nvSpPr>
        <p:spPr>
          <a:xfrm>
            <a:off x="6715319" y="1607599"/>
            <a:ext cx="5243121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배열 요소를 연결해서 하나의 문자열로 만듦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 사시에 원하는 구분자를 넣을 수 있음</a:t>
            </a:r>
            <a:r>
              <a:rPr lang="en-US" altLang="ko-KR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구분자를 지정하지 않으면 쉼표</a:t>
            </a:r>
            <a:r>
              <a:rPr lang="en-US" altLang="ko-KR" sz="1200"/>
              <a:t>(,)</a:t>
            </a:r>
            <a:r>
              <a:rPr lang="ko-KR" altLang="en-US" sz="1200"/>
              <a:t>로 구분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266E30-50F4-4AD5-8571-D401500C2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528" y="2835253"/>
            <a:ext cx="3418558" cy="19922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D156B2-2429-458E-A4EF-E152F4BC8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528" y="5116370"/>
            <a:ext cx="2400606" cy="83830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141927-4379-442A-8142-857769E3548E}"/>
              </a:ext>
            </a:extLst>
          </p:cNvPr>
          <p:cNvCxnSpPr/>
          <p:nvPr/>
        </p:nvCxnSpPr>
        <p:spPr>
          <a:xfrm>
            <a:off x="6199464" y="904183"/>
            <a:ext cx="0" cy="57884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386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Array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573107" y="1046552"/>
            <a:ext cx="49384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새로운 요소를 추가하는 </a:t>
            </a:r>
            <a:r>
              <a:rPr lang="en-US" altLang="ko-KR" sz="1600" b="1">
                <a:latin typeface="+mn-ea"/>
              </a:rPr>
              <a:t>push( ), unshift(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8E880B-FFBD-4E01-B194-64B7655F49B0}"/>
              </a:ext>
            </a:extLst>
          </p:cNvPr>
          <p:cNvSpPr/>
          <p:nvPr/>
        </p:nvSpPr>
        <p:spPr>
          <a:xfrm>
            <a:off x="637562" y="1607599"/>
            <a:ext cx="5243121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push(</a:t>
            </a:r>
            <a:r>
              <a:rPr lang="ko-KR" altLang="en-US" sz="1200"/>
              <a:t> </a:t>
            </a:r>
            <a:r>
              <a:rPr lang="en-US" altLang="ko-KR" sz="1200"/>
              <a:t>)</a:t>
            </a:r>
            <a:r>
              <a:rPr lang="ko-KR" altLang="en-US" sz="1200"/>
              <a:t> 메서드 </a:t>
            </a:r>
            <a:r>
              <a:rPr lang="en-US" altLang="ko-KR" sz="1200"/>
              <a:t>: </a:t>
            </a:r>
            <a:r>
              <a:rPr lang="ko-KR" altLang="en-US" sz="1200"/>
              <a:t>배열 맨 끝에 요소 추가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unshift( ) </a:t>
            </a:r>
            <a:r>
              <a:rPr lang="ko-KR" altLang="en-US" sz="1200"/>
              <a:t>메서드 </a:t>
            </a:r>
            <a:r>
              <a:rPr lang="en-US" altLang="ko-KR" sz="1200"/>
              <a:t>: </a:t>
            </a:r>
            <a:r>
              <a:rPr lang="ko-KR" altLang="en-US" sz="1200"/>
              <a:t>배열 맨 앞에 요소 추가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배열의 길잇값 반환</a:t>
            </a:r>
            <a:r>
              <a:rPr lang="en-US" altLang="ko-KR" sz="1200"/>
              <a:t>, </a:t>
            </a:r>
            <a:r>
              <a:rPr lang="ko-KR" altLang="en-US" sz="1200"/>
              <a:t>기존 배열이 바뀜</a:t>
            </a:r>
            <a:endParaRPr lang="en-US" altLang="ko-KR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6650864" y="1046552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배열에서 요소를 꺼내는 </a:t>
            </a:r>
            <a:r>
              <a:rPr lang="en-US" altLang="ko-KR" sz="1600" b="1">
                <a:latin typeface="+mn-ea"/>
              </a:rPr>
              <a:t>pop( ), shift(</a:t>
            </a:r>
            <a:r>
              <a:rPr lang="ko-KR" altLang="en-US" sz="1600" b="1">
                <a:latin typeface="+mn-ea"/>
              </a:rPr>
              <a:t> </a:t>
            </a:r>
            <a:r>
              <a:rPr lang="en-US" altLang="ko-KR" sz="1600" b="1">
                <a:latin typeface="+mn-ea"/>
              </a:rPr>
              <a:t>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B25B12-136E-4BE4-96CF-BF1ED8648A17}"/>
              </a:ext>
            </a:extLst>
          </p:cNvPr>
          <p:cNvSpPr/>
          <p:nvPr/>
        </p:nvSpPr>
        <p:spPr>
          <a:xfrm>
            <a:off x="6715319" y="1607599"/>
            <a:ext cx="5243121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pop(</a:t>
            </a:r>
            <a:r>
              <a:rPr lang="ko-KR" altLang="en-US" sz="1200"/>
              <a:t> </a:t>
            </a:r>
            <a:r>
              <a:rPr lang="en-US" altLang="ko-KR" sz="1200"/>
              <a:t>)</a:t>
            </a:r>
            <a:r>
              <a:rPr lang="ko-KR" altLang="en-US" sz="1200"/>
              <a:t> 메서드 </a:t>
            </a:r>
            <a:r>
              <a:rPr lang="en-US" altLang="ko-KR" sz="1200"/>
              <a:t>: </a:t>
            </a:r>
            <a:r>
              <a:rPr lang="ko-KR" altLang="en-US" sz="1200"/>
              <a:t>배열 뒤쪽에서 요소를 꺼냄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shift( ) </a:t>
            </a:r>
            <a:r>
              <a:rPr lang="ko-KR" altLang="en-US" sz="1200"/>
              <a:t>메서드 </a:t>
            </a:r>
            <a:r>
              <a:rPr lang="en-US" altLang="ko-KR" sz="1200"/>
              <a:t>: </a:t>
            </a:r>
            <a:r>
              <a:rPr lang="ko-KR" altLang="en-US" sz="1200"/>
              <a:t>배열 앞쪽에서 요소를 꺼냄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꺼낸 요소를 반환</a:t>
            </a:r>
            <a:r>
              <a:rPr lang="en-US" altLang="ko-KR" sz="1200"/>
              <a:t>, </a:t>
            </a:r>
            <a:r>
              <a:rPr lang="ko-KR" altLang="en-US" sz="1200"/>
              <a:t>기존 배열을 꺼낸 요소가 빠진 상태로 변경됨</a:t>
            </a:r>
            <a:endParaRPr lang="en-US" altLang="ko-KR" sz="12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141927-4379-442A-8142-857769E3548E}"/>
              </a:ext>
            </a:extLst>
          </p:cNvPr>
          <p:cNvCxnSpPr/>
          <p:nvPr/>
        </p:nvCxnSpPr>
        <p:spPr>
          <a:xfrm>
            <a:off x="5972961" y="937187"/>
            <a:ext cx="0" cy="57884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D6F34D2-3F0A-45C3-B21E-ECEE4DBE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6" y="2835253"/>
            <a:ext cx="4613836" cy="1820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AA8A8E-65AA-4FE9-A2B3-CAEF7222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96" y="4827525"/>
            <a:ext cx="2810312" cy="9588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83ADC4-80EB-4D05-8112-B09D2852A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19" y="2852112"/>
            <a:ext cx="4463861" cy="19073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67FAFF-885E-4561-8DD6-94BE336AB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319" y="4918160"/>
            <a:ext cx="2530984" cy="8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20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Array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573106" y="1046552"/>
            <a:ext cx="524310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중간에 요소를 추가하거나 삭제하는 </a:t>
            </a:r>
            <a:r>
              <a:rPr lang="en-US" altLang="ko-KR" sz="1600" b="1">
                <a:latin typeface="+mn-ea"/>
              </a:rPr>
              <a:t>splice(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8E880B-FFBD-4E01-B194-64B7655F49B0}"/>
              </a:ext>
            </a:extLst>
          </p:cNvPr>
          <p:cNvSpPr/>
          <p:nvPr/>
        </p:nvSpPr>
        <p:spPr>
          <a:xfrm>
            <a:off x="573106" y="1637451"/>
            <a:ext cx="524312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배열 중간에 </a:t>
            </a:r>
            <a:r>
              <a:rPr lang="en-US" altLang="ko-KR" sz="1200"/>
              <a:t>2</a:t>
            </a:r>
            <a:r>
              <a:rPr lang="ko-KR" altLang="en-US" sz="1200"/>
              <a:t>개 이상의 요소를 추가하거나 삭제할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새로운 배열이 결괏값으로 반환됨</a:t>
            </a:r>
            <a:endParaRPr lang="en-US" altLang="ko-KR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472439" y="2605359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1</a:t>
            </a:r>
            <a:r>
              <a:rPr lang="ko-KR" altLang="en-US" sz="1200" b="1">
                <a:latin typeface="+mn-ea"/>
              </a:rPr>
              <a:t>개일 경우</a:t>
            </a:r>
            <a:endParaRPr lang="en-US" altLang="ko-KR" sz="1200" b="1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141927-4379-442A-8142-857769E3548E}"/>
              </a:ext>
            </a:extLst>
          </p:cNvPr>
          <p:cNvCxnSpPr/>
          <p:nvPr/>
        </p:nvCxnSpPr>
        <p:spPr>
          <a:xfrm>
            <a:off x="5972961" y="937187"/>
            <a:ext cx="0" cy="57884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6B5603-3540-4DEB-9F57-B1624D413CCB}"/>
              </a:ext>
            </a:extLst>
          </p:cNvPr>
          <p:cNvSpPr/>
          <p:nvPr/>
        </p:nvSpPr>
        <p:spPr>
          <a:xfrm>
            <a:off x="651465" y="2938976"/>
            <a:ext cx="462521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인수가 지정한 인덱스의 요소부터 배열의 맨 끝 요소까지 삭제</a:t>
            </a:r>
            <a:endParaRPr lang="en-US" altLang="ko-KR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9B1584-E555-4002-9B91-FD967CA6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42" y="3392850"/>
            <a:ext cx="4222430" cy="1194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972113-A736-4514-A136-B4E772A9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17" y="4723274"/>
            <a:ext cx="1624719" cy="6864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24281B-6FC7-4B32-840F-982E4BECC5FD}"/>
              </a:ext>
            </a:extLst>
          </p:cNvPr>
          <p:cNvSpPr/>
          <p:nvPr/>
        </p:nvSpPr>
        <p:spPr>
          <a:xfrm>
            <a:off x="6333469" y="1221176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2</a:t>
            </a:r>
            <a:r>
              <a:rPr lang="ko-KR" altLang="en-US" sz="1200" b="1">
                <a:latin typeface="+mn-ea"/>
              </a:rPr>
              <a:t>개일 경우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84BC15-6DAA-431A-99F5-927DA04F3413}"/>
              </a:ext>
            </a:extLst>
          </p:cNvPr>
          <p:cNvSpPr/>
          <p:nvPr/>
        </p:nvSpPr>
        <p:spPr>
          <a:xfrm>
            <a:off x="6512495" y="1554793"/>
            <a:ext cx="4985718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첫 번째 인수는 인덱스값이고 두 번째 인수는 삭제할 요소의 개수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메서드를 실행한 후에는 삭제한 요소를 반환하고</a:t>
            </a:r>
            <a:r>
              <a:rPr lang="en-US" altLang="ko-KR" sz="1200"/>
              <a:t>, </a:t>
            </a:r>
            <a:r>
              <a:rPr lang="ko-KR" altLang="en-US" sz="1200"/>
              <a:t>기존 배열은 나머지 요소만 남음</a:t>
            </a:r>
            <a:endParaRPr lang="en-US" altLang="ko-KR" sz="1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239195-2DE1-490D-B3AE-A5FD19B43DFB}"/>
              </a:ext>
            </a:extLst>
          </p:cNvPr>
          <p:cNvSpPr/>
          <p:nvPr/>
        </p:nvSpPr>
        <p:spPr>
          <a:xfrm>
            <a:off x="6333469" y="4035995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3)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3</a:t>
            </a:r>
            <a:r>
              <a:rPr lang="ko-KR" altLang="en-US" sz="1200" b="1">
                <a:latin typeface="+mn-ea"/>
              </a:rPr>
              <a:t>개 이상일 경우</a:t>
            </a:r>
            <a:endParaRPr lang="en-US" altLang="ko-KR" sz="1200" b="1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7EA23C7-4E65-4ADC-9F44-96638A40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47379"/>
            <a:ext cx="4162507" cy="11988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8FA81B-F623-4409-A439-D775EE48E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467" y="2661977"/>
            <a:ext cx="2049424" cy="6106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41E7E5-63C1-452A-B241-2B663B6E1C8A}"/>
              </a:ext>
            </a:extLst>
          </p:cNvPr>
          <p:cNvSpPr/>
          <p:nvPr/>
        </p:nvSpPr>
        <p:spPr>
          <a:xfrm>
            <a:off x="6512495" y="4417965"/>
            <a:ext cx="498571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첫 번째 인수는 배열에서 삭제할 시작 위치</a:t>
            </a:r>
            <a:r>
              <a:rPr lang="en-US" altLang="ko-KR" sz="1200"/>
              <a:t>, </a:t>
            </a:r>
            <a:r>
              <a:rPr lang="ko-KR" altLang="en-US" sz="1200"/>
              <a:t>두 번째 인수는 삭제할 개수</a:t>
            </a:r>
            <a:r>
              <a:rPr lang="en-US" altLang="ko-KR" sz="1200"/>
              <a:t>, </a:t>
            </a:r>
            <a:r>
              <a:rPr lang="ko-KR" altLang="en-US" sz="1200"/>
              <a:t>세 번째 인수부터는 삭제한 위치에 새로 추가할 요소를 지정</a:t>
            </a:r>
            <a:endParaRPr lang="en-US" altLang="ko-KR" sz="12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215EEDA-18BE-4C1B-8409-E084910A9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206" y="5200916"/>
            <a:ext cx="3962094" cy="8718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A24F030-53BB-426A-9A2B-734F3C0DC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414" y="5256294"/>
            <a:ext cx="1578005" cy="51737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380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브라우저가 자바스크립트를 만났을 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3705-A4D5-4088-A73C-C6E72119F1B9}"/>
              </a:ext>
            </a:extLst>
          </p:cNvPr>
          <p:cNvSpPr txBox="1"/>
          <p:nvPr/>
        </p:nvSpPr>
        <p:spPr>
          <a:xfrm>
            <a:off x="472439" y="1047794"/>
            <a:ext cx="48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문서 안에 자바스크립트 작성하기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76CD05-FDD5-4F4F-9245-CCE714A8D511}"/>
              </a:ext>
            </a:extLst>
          </p:cNvPr>
          <p:cNvSpPr/>
          <p:nvPr/>
        </p:nvSpPr>
        <p:spPr>
          <a:xfrm>
            <a:off x="472439" y="1520315"/>
            <a:ext cx="527402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&lt;script&gt;</a:t>
            </a:r>
            <a:r>
              <a:rPr lang="ko-KR" altLang="en-US" sz="1200">
                <a:latin typeface="+mn-ea"/>
              </a:rPr>
              <a:t> 태그와 </a:t>
            </a:r>
            <a:r>
              <a:rPr lang="en-US" altLang="ko-KR" sz="1200">
                <a:latin typeface="+mn-ea"/>
              </a:rPr>
              <a:t>&lt;/script&gt; </a:t>
            </a:r>
            <a:r>
              <a:rPr lang="ko-KR" altLang="en-US" sz="1200">
                <a:latin typeface="+mn-ea"/>
              </a:rPr>
              <a:t>태그 사이에 자바스크립트 소스 작성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문서 안의 어디든 위치할 수 있지만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solidFill>
                  <a:srgbClr val="C00000"/>
                </a:solidFill>
                <a:latin typeface="+mn-ea"/>
              </a:rPr>
              <a:t>주로 </a:t>
            </a:r>
            <a:r>
              <a:rPr lang="en-US" altLang="ko-KR" sz="1200" b="1">
                <a:solidFill>
                  <a:srgbClr val="C00000"/>
                </a:solidFill>
                <a:latin typeface="+mn-ea"/>
              </a:rPr>
              <a:t>&lt;/body&gt; </a:t>
            </a:r>
            <a:r>
              <a:rPr lang="ko-KR" altLang="en-US" sz="1200" b="1">
                <a:solidFill>
                  <a:srgbClr val="C00000"/>
                </a:solidFill>
                <a:latin typeface="+mn-ea"/>
              </a:rPr>
              <a:t>태그 앞에 </a:t>
            </a:r>
            <a:r>
              <a:rPr lang="ko-KR" altLang="en-US" sz="1200">
                <a:solidFill>
                  <a:srgbClr val="C00000"/>
                </a:solidFill>
                <a:latin typeface="+mn-ea"/>
              </a:rPr>
              <a:t>작성</a:t>
            </a:r>
            <a:endParaRPr lang="en-US" altLang="ko-KR" sz="1200">
              <a:solidFill>
                <a:srgbClr val="C0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자바스크립트 소스가 있는 위치에서 실행됨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7606C-9A1A-49CD-8571-4162D9D44605}"/>
              </a:ext>
            </a:extLst>
          </p:cNvPr>
          <p:cNvSpPr txBox="1"/>
          <p:nvPr/>
        </p:nvSpPr>
        <p:spPr>
          <a:xfrm>
            <a:off x="6621569" y="1047794"/>
            <a:ext cx="4141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외부 스크립트 파일 연결해서 작성하기</a:t>
            </a:r>
            <a:endParaRPr lang="en-US" altLang="ko-KR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3D69D-9885-4EBA-8FA1-A6D2338BEB5C}"/>
              </a:ext>
            </a:extLst>
          </p:cNvPr>
          <p:cNvSpPr/>
          <p:nvPr/>
        </p:nvSpPr>
        <p:spPr>
          <a:xfrm>
            <a:off x="6621569" y="1520315"/>
            <a:ext cx="509799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자바스크립트 소스를 별도의 파일</a:t>
            </a:r>
            <a:r>
              <a:rPr lang="en-US" altLang="ko-KR" sz="1200">
                <a:latin typeface="+mn-ea"/>
              </a:rPr>
              <a:t>(*.js)</a:t>
            </a:r>
            <a:r>
              <a:rPr lang="ko-KR" altLang="en-US" sz="1200">
                <a:latin typeface="+mn-ea"/>
              </a:rPr>
              <a:t>로 저장한 후 웹 문서에 연결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DF480-54E7-4D84-86F8-ED0A5180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4" y="2541897"/>
            <a:ext cx="4948063" cy="26571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113981-AFD1-4EFA-A0AA-676D2463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03" y="5632118"/>
            <a:ext cx="5029026" cy="1056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CACC487-58FA-449E-8AE5-376093662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740" y="2023893"/>
            <a:ext cx="3561941" cy="2689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924616-9D39-4E7C-9C33-FD028489F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569" y="2479822"/>
            <a:ext cx="4658784" cy="29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9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Array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573106" y="1046552"/>
            <a:ext cx="524310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기존 배열을 바꾸지 않으면서 삭제하는 </a:t>
            </a:r>
            <a:r>
              <a:rPr lang="en-US" altLang="ko-KR" sz="1600" b="1">
                <a:latin typeface="+mn-ea"/>
              </a:rPr>
              <a:t>slice(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8E880B-FFBD-4E01-B194-64B7655F49B0}"/>
              </a:ext>
            </a:extLst>
          </p:cNvPr>
          <p:cNvSpPr/>
          <p:nvPr/>
        </p:nvSpPr>
        <p:spPr>
          <a:xfrm>
            <a:off x="573106" y="1637451"/>
            <a:ext cx="524312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여러 개 꺼낼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삭제한 후에도 기존 배열이 바뀌지 않음</a:t>
            </a:r>
            <a:endParaRPr lang="en-US" altLang="ko-KR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472439" y="2605359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1</a:t>
            </a:r>
            <a:r>
              <a:rPr lang="ko-KR" altLang="en-US" sz="1200" b="1">
                <a:latin typeface="+mn-ea"/>
              </a:rPr>
              <a:t>개일 경우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6B5603-3540-4DEB-9F57-B1624D413CCB}"/>
              </a:ext>
            </a:extLst>
          </p:cNvPr>
          <p:cNvSpPr/>
          <p:nvPr/>
        </p:nvSpPr>
        <p:spPr>
          <a:xfrm>
            <a:off x="651465" y="2938976"/>
            <a:ext cx="462521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인수가 지정한 인덱스의 요소부터 마지막 요소까지 꺼내서 반환</a:t>
            </a:r>
            <a:endParaRPr lang="en-US" altLang="ko-KR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24281B-6FC7-4B32-840F-982E4BECC5FD}"/>
              </a:ext>
            </a:extLst>
          </p:cNvPr>
          <p:cNvSpPr/>
          <p:nvPr/>
        </p:nvSpPr>
        <p:spPr>
          <a:xfrm>
            <a:off x="6333469" y="1221176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2) </a:t>
            </a:r>
            <a:r>
              <a:rPr lang="ko-KR" altLang="en-US" sz="1200" b="1">
                <a:latin typeface="+mn-ea"/>
              </a:rPr>
              <a:t>괄호 안에 인수가 </a:t>
            </a:r>
            <a:r>
              <a:rPr lang="en-US" altLang="ko-KR" sz="1200" b="1">
                <a:latin typeface="+mn-ea"/>
              </a:rPr>
              <a:t>2</a:t>
            </a:r>
            <a:r>
              <a:rPr lang="ko-KR" altLang="en-US" sz="1200" b="1">
                <a:latin typeface="+mn-ea"/>
              </a:rPr>
              <a:t>개일 경우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84BC15-6DAA-431A-99F5-927DA04F3413}"/>
              </a:ext>
            </a:extLst>
          </p:cNvPr>
          <p:cNvSpPr/>
          <p:nvPr/>
        </p:nvSpPr>
        <p:spPr>
          <a:xfrm>
            <a:off x="6512494" y="1554793"/>
            <a:ext cx="510638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첫 번째 인수는 시작 인덱스</a:t>
            </a:r>
            <a:r>
              <a:rPr lang="en-US" altLang="ko-KR" sz="1200"/>
              <a:t>, </a:t>
            </a:r>
            <a:r>
              <a:rPr lang="ko-KR" altLang="en-US" sz="1200"/>
              <a:t>두 번째 인수는 끝 인덱스의 직전 인덱스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0E77D-7FF1-4946-AFA8-943BA319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7" y="3429000"/>
            <a:ext cx="5933862" cy="7500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A89E32-9562-4334-A783-F97D1635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1" y="4311255"/>
            <a:ext cx="2058146" cy="6860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0272C0-1FBC-4115-982D-E5B2244B4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494" y="2032233"/>
            <a:ext cx="5106383" cy="8939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28E93C0-D792-4D64-BAB0-44F52F463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926" y="3070052"/>
            <a:ext cx="1777939" cy="5812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E650E2-BF89-47C8-8623-A08ADFB8F8C1}"/>
              </a:ext>
            </a:extLst>
          </p:cNvPr>
          <p:cNvSpPr txBox="1"/>
          <p:nvPr/>
        </p:nvSpPr>
        <p:spPr>
          <a:xfrm>
            <a:off x="6870584" y="4518315"/>
            <a:ext cx="4653145" cy="1441613"/>
          </a:xfrm>
          <a:custGeom>
            <a:avLst/>
            <a:gdLst>
              <a:gd name="connsiteX0" fmla="*/ 0 w 4653145"/>
              <a:gd name="connsiteY0" fmla="*/ 0 h 1441613"/>
              <a:gd name="connsiteX1" fmla="*/ 488580 w 4653145"/>
              <a:gd name="connsiteY1" fmla="*/ 0 h 1441613"/>
              <a:gd name="connsiteX2" fmla="*/ 1023692 w 4653145"/>
              <a:gd name="connsiteY2" fmla="*/ 0 h 1441613"/>
              <a:gd name="connsiteX3" fmla="*/ 1558804 w 4653145"/>
              <a:gd name="connsiteY3" fmla="*/ 0 h 1441613"/>
              <a:gd name="connsiteX4" fmla="*/ 2047384 w 4653145"/>
              <a:gd name="connsiteY4" fmla="*/ 0 h 1441613"/>
              <a:gd name="connsiteX5" fmla="*/ 2675558 w 4653145"/>
              <a:gd name="connsiteY5" fmla="*/ 0 h 1441613"/>
              <a:gd name="connsiteX6" fmla="*/ 3117607 w 4653145"/>
              <a:gd name="connsiteY6" fmla="*/ 0 h 1441613"/>
              <a:gd name="connsiteX7" fmla="*/ 3606187 w 4653145"/>
              <a:gd name="connsiteY7" fmla="*/ 0 h 1441613"/>
              <a:gd name="connsiteX8" fmla="*/ 4653145 w 4653145"/>
              <a:gd name="connsiteY8" fmla="*/ 0 h 1441613"/>
              <a:gd name="connsiteX9" fmla="*/ 4653145 w 4653145"/>
              <a:gd name="connsiteY9" fmla="*/ 494954 h 1441613"/>
              <a:gd name="connsiteX10" fmla="*/ 4653145 w 4653145"/>
              <a:gd name="connsiteY10" fmla="*/ 961075 h 1441613"/>
              <a:gd name="connsiteX11" fmla="*/ 4653145 w 4653145"/>
              <a:gd name="connsiteY11" fmla="*/ 1441613 h 1441613"/>
              <a:gd name="connsiteX12" fmla="*/ 4024970 w 4653145"/>
              <a:gd name="connsiteY12" fmla="*/ 1441613 h 1441613"/>
              <a:gd name="connsiteX13" fmla="*/ 3396796 w 4653145"/>
              <a:gd name="connsiteY13" fmla="*/ 1441613 h 1441613"/>
              <a:gd name="connsiteX14" fmla="*/ 2954747 w 4653145"/>
              <a:gd name="connsiteY14" fmla="*/ 1441613 h 1441613"/>
              <a:gd name="connsiteX15" fmla="*/ 2466167 w 4653145"/>
              <a:gd name="connsiteY15" fmla="*/ 1441613 h 1441613"/>
              <a:gd name="connsiteX16" fmla="*/ 2024118 w 4653145"/>
              <a:gd name="connsiteY16" fmla="*/ 1441613 h 1441613"/>
              <a:gd name="connsiteX17" fmla="*/ 1395944 w 4653145"/>
              <a:gd name="connsiteY17" fmla="*/ 1441613 h 1441613"/>
              <a:gd name="connsiteX18" fmla="*/ 953895 w 4653145"/>
              <a:gd name="connsiteY18" fmla="*/ 1441613 h 1441613"/>
              <a:gd name="connsiteX19" fmla="*/ 0 w 4653145"/>
              <a:gd name="connsiteY19" fmla="*/ 1441613 h 1441613"/>
              <a:gd name="connsiteX20" fmla="*/ 0 w 4653145"/>
              <a:gd name="connsiteY20" fmla="*/ 961075 h 1441613"/>
              <a:gd name="connsiteX21" fmla="*/ 0 w 4653145"/>
              <a:gd name="connsiteY21" fmla="*/ 509370 h 1441613"/>
              <a:gd name="connsiteX22" fmla="*/ 0 w 4653145"/>
              <a:gd name="connsiteY22" fmla="*/ 0 h 144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53145" h="1441613" fill="none" extrusionOk="0">
                <a:moveTo>
                  <a:pt x="0" y="0"/>
                </a:moveTo>
                <a:cubicBezTo>
                  <a:pt x="103082" y="-25324"/>
                  <a:pt x="372758" y="49742"/>
                  <a:pt x="488580" y="0"/>
                </a:cubicBezTo>
                <a:cubicBezTo>
                  <a:pt x="604402" y="-49742"/>
                  <a:pt x="898925" y="21565"/>
                  <a:pt x="1023692" y="0"/>
                </a:cubicBezTo>
                <a:cubicBezTo>
                  <a:pt x="1148459" y="-21565"/>
                  <a:pt x="1338525" y="30755"/>
                  <a:pt x="1558804" y="0"/>
                </a:cubicBezTo>
                <a:cubicBezTo>
                  <a:pt x="1779083" y="-30755"/>
                  <a:pt x="1930815" y="2826"/>
                  <a:pt x="2047384" y="0"/>
                </a:cubicBezTo>
                <a:cubicBezTo>
                  <a:pt x="2163953" y="-2826"/>
                  <a:pt x="2536794" y="19490"/>
                  <a:pt x="2675558" y="0"/>
                </a:cubicBezTo>
                <a:cubicBezTo>
                  <a:pt x="2814322" y="-19490"/>
                  <a:pt x="2896747" y="7594"/>
                  <a:pt x="3117607" y="0"/>
                </a:cubicBezTo>
                <a:cubicBezTo>
                  <a:pt x="3338467" y="-7594"/>
                  <a:pt x="3367263" y="28337"/>
                  <a:pt x="3606187" y="0"/>
                </a:cubicBezTo>
                <a:cubicBezTo>
                  <a:pt x="3845111" y="-28337"/>
                  <a:pt x="4242292" y="16375"/>
                  <a:pt x="4653145" y="0"/>
                </a:cubicBezTo>
                <a:cubicBezTo>
                  <a:pt x="4659749" y="159856"/>
                  <a:pt x="4596804" y="345005"/>
                  <a:pt x="4653145" y="494954"/>
                </a:cubicBezTo>
                <a:cubicBezTo>
                  <a:pt x="4709486" y="644903"/>
                  <a:pt x="4650166" y="755590"/>
                  <a:pt x="4653145" y="961075"/>
                </a:cubicBezTo>
                <a:cubicBezTo>
                  <a:pt x="4656124" y="1166560"/>
                  <a:pt x="4634555" y="1231347"/>
                  <a:pt x="4653145" y="1441613"/>
                </a:cubicBezTo>
                <a:cubicBezTo>
                  <a:pt x="4411814" y="1514973"/>
                  <a:pt x="4272427" y="1378897"/>
                  <a:pt x="4024970" y="1441613"/>
                </a:cubicBezTo>
                <a:cubicBezTo>
                  <a:pt x="3777514" y="1504329"/>
                  <a:pt x="3535312" y="1430380"/>
                  <a:pt x="3396796" y="1441613"/>
                </a:cubicBezTo>
                <a:cubicBezTo>
                  <a:pt x="3258280" y="1452846"/>
                  <a:pt x="3136676" y="1427800"/>
                  <a:pt x="2954747" y="1441613"/>
                </a:cubicBezTo>
                <a:cubicBezTo>
                  <a:pt x="2772818" y="1455426"/>
                  <a:pt x="2644877" y="1430850"/>
                  <a:pt x="2466167" y="1441613"/>
                </a:cubicBezTo>
                <a:cubicBezTo>
                  <a:pt x="2287457" y="1452376"/>
                  <a:pt x="2243944" y="1414940"/>
                  <a:pt x="2024118" y="1441613"/>
                </a:cubicBezTo>
                <a:cubicBezTo>
                  <a:pt x="1804292" y="1468286"/>
                  <a:pt x="1625558" y="1428444"/>
                  <a:pt x="1395944" y="1441613"/>
                </a:cubicBezTo>
                <a:cubicBezTo>
                  <a:pt x="1166330" y="1454782"/>
                  <a:pt x="1173200" y="1424793"/>
                  <a:pt x="953895" y="1441613"/>
                </a:cubicBezTo>
                <a:cubicBezTo>
                  <a:pt x="734590" y="1458433"/>
                  <a:pt x="224918" y="1337733"/>
                  <a:pt x="0" y="1441613"/>
                </a:cubicBezTo>
                <a:cubicBezTo>
                  <a:pt x="-46427" y="1331842"/>
                  <a:pt x="24913" y="1125193"/>
                  <a:pt x="0" y="961075"/>
                </a:cubicBezTo>
                <a:cubicBezTo>
                  <a:pt x="-24913" y="796957"/>
                  <a:pt x="42582" y="643338"/>
                  <a:pt x="0" y="509370"/>
                </a:cubicBezTo>
                <a:cubicBezTo>
                  <a:pt x="-42582" y="375403"/>
                  <a:pt x="12410" y="111551"/>
                  <a:pt x="0" y="0"/>
                </a:cubicBezTo>
                <a:close/>
              </a:path>
              <a:path w="4653145" h="1441613" stroke="0" extrusionOk="0">
                <a:moveTo>
                  <a:pt x="0" y="0"/>
                </a:moveTo>
                <a:cubicBezTo>
                  <a:pt x="174158" y="-40374"/>
                  <a:pt x="484261" y="48164"/>
                  <a:pt x="674706" y="0"/>
                </a:cubicBezTo>
                <a:cubicBezTo>
                  <a:pt x="865151" y="-48164"/>
                  <a:pt x="1003648" y="45664"/>
                  <a:pt x="1256349" y="0"/>
                </a:cubicBezTo>
                <a:cubicBezTo>
                  <a:pt x="1509050" y="-45664"/>
                  <a:pt x="1532068" y="21390"/>
                  <a:pt x="1698398" y="0"/>
                </a:cubicBezTo>
                <a:cubicBezTo>
                  <a:pt x="1864728" y="-21390"/>
                  <a:pt x="2134896" y="1319"/>
                  <a:pt x="2326573" y="0"/>
                </a:cubicBezTo>
                <a:cubicBezTo>
                  <a:pt x="2518250" y="-1319"/>
                  <a:pt x="2618404" y="56379"/>
                  <a:pt x="2815153" y="0"/>
                </a:cubicBezTo>
                <a:cubicBezTo>
                  <a:pt x="3011902" y="-56379"/>
                  <a:pt x="3241489" y="17473"/>
                  <a:pt x="3489859" y="0"/>
                </a:cubicBezTo>
                <a:cubicBezTo>
                  <a:pt x="3738229" y="-17473"/>
                  <a:pt x="3892906" y="9678"/>
                  <a:pt x="4024970" y="0"/>
                </a:cubicBezTo>
                <a:cubicBezTo>
                  <a:pt x="4157034" y="-9678"/>
                  <a:pt x="4347558" y="45434"/>
                  <a:pt x="4653145" y="0"/>
                </a:cubicBezTo>
                <a:cubicBezTo>
                  <a:pt x="4671307" y="155696"/>
                  <a:pt x="4616693" y="381272"/>
                  <a:pt x="4653145" y="494954"/>
                </a:cubicBezTo>
                <a:cubicBezTo>
                  <a:pt x="4689597" y="608636"/>
                  <a:pt x="4604417" y="881710"/>
                  <a:pt x="4653145" y="989908"/>
                </a:cubicBezTo>
                <a:cubicBezTo>
                  <a:pt x="4701873" y="1098106"/>
                  <a:pt x="4619906" y="1221285"/>
                  <a:pt x="4653145" y="1441613"/>
                </a:cubicBezTo>
                <a:cubicBezTo>
                  <a:pt x="4496197" y="1447495"/>
                  <a:pt x="4328911" y="1434499"/>
                  <a:pt x="4071502" y="1441613"/>
                </a:cubicBezTo>
                <a:cubicBezTo>
                  <a:pt x="3814093" y="1448727"/>
                  <a:pt x="3680831" y="1421708"/>
                  <a:pt x="3536390" y="1441613"/>
                </a:cubicBezTo>
                <a:cubicBezTo>
                  <a:pt x="3391949" y="1461518"/>
                  <a:pt x="3202751" y="1420431"/>
                  <a:pt x="2908216" y="1441613"/>
                </a:cubicBezTo>
                <a:cubicBezTo>
                  <a:pt x="2613681" y="1462795"/>
                  <a:pt x="2580176" y="1396435"/>
                  <a:pt x="2466167" y="1441613"/>
                </a:cubicBezTo>
                <a:cubicBezTo>
                  <a:pt x="2352158" y="1486791"/>
                  <a:pt x="1952350" y="1434301"/>
                  <a:pt x="1791461" y="1441613"/>
                </a:cubicBezTo>
                <a:cubicBezTo>
                  <a:pt x="1630572" y="1448925"/>
                  <a:pt x="1398422" y="1401188"/>
                  <a:pt x="1163286" y="1441613"/>
                </a:cubicBezTo>
                <a:cubicBezTo>
                  <a:pt x="928151" y="1482038"/>
                  <a:pt x="787181" y="1434004"/>
                  <a:pt x="674706" y="1441613"/>
                </a:cubicBezTo>
                <a:cubicBezTo>
                  <a:pt x="562231" y="1449222"/>
                  <a:pt x="255178" y="1429031"/>
                  <a:pt x="0" y="1441613"/>
                </a:cubicBezTo>
                <a:cubicBezTo>
                  <a:pt x="-15322" y="1231990"/>
                  <a:pt x="47082" y="1096807"/>
                  <a:pt x="0" y="975491"/>
                </a:cubicBezTo>
                <a:cubicBezTo>
                  <a:pt x="-47082" y="854175"/>
                  <a:pt x="23489" y="569388"/>
                  <a:pt x="0" y="466122"/>
                </a:cubicBezTo>
                <a:cubicBezTo>
                  <a:pt x="-23489" y="362856"/>
                  <a:pt x="47513" y="133806"/>
                  <a:pt x="0" y="0"/>
                </a:cubicBezTo>
                <a:close/>
              </a:path>
            </a:pathLst>
          </a:custGeom>
          <a:solidFill>
            <a:srgbClr val="FFFFE5"/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xmlns="" sd="194279046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slice() </a:t>
            </a:r>
            <a:r>
              <a:rPr lang="ko-KR" altLang="en-US" sz="1200"/>
              <a:t>메서드는 기존 배열에 영향을 주지 않지만</a:t>
            </a:r>
            <a:r>
              <a:rPr lang="en-US" altLang="ko-KR" sz="1200"/>
              <a:t>, splice() </a:t>
            </a:r>
            <a:r>
              <a:rPr lang="ko-KR" altLang="en-US" sz="1200"/>
              <a:t>메서드는 요소를 추가</a:t>
            </a:r>
            <a:r>
              <a:rPr lang="en-US" altLang="ko-KR" sz="1200"/>
              <a:t>·</a:t>
            </a:r>
            <a:r>
              <a:rPr lang="ko-KR" altLang="en-US" sz="1200"/>
              <a:t>삭제하면 기존 배열 자체가 수정됨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ym typeface="Wingdings" panose="05000000000000000000" pitchFamily="2" charset="2"/>
              </a:rPr>
              <a:t></a:t>
            </a:r>
            <a:r>
              <a:rPr lang="ko-KR" altLang="en-US" sz="1200">
                <a:sym typeface="Wingdings" panose="05000000000000000000" pitchFamily="2" charset="2"/>
              </a:rPr>
              <a:t> 기</a:t>
            </a:r>
            <a:r>
              <a:rPr lang="ko-KR" altLang="en-US" sz="1200"/>
              <a:t>존 배열에서 꺼낸 요소로 새로운 배열을 만들어 사용하려면 </a:t>
            </a:r>
            <a:r>
              <a:rPr lang="en-US" altLang="ko-KR" sz="1200"/>
              <a:t>slice() </a:t>
            </a:r>
            <a:r>
              <a:rPr lang="ko-KR" altLang="en-US" sz="1200"/>
              <a:t>메서드를 사용하고</a:t>
            </a:r>
            <a:r>
              <a:rPr lang="en-US" altLang="ko-KR" sz="1200"/>
              <a:t>, </a:t>
            </a:r>
            <a:r>
              <a:rPr lang="ko-KR" altLang="en-US" sz="1200"/>
              <a:t>기존 배열의 일부 요소만 삭제하려면 </a:t>
            </a:r>
            <a:r>
              <a:rPr lang="en-US" altLang="ko-KR" sz="1200"/>
              <a:t>splice() </a:t>
            </a:r>
            <a:r>
              <a:rPr lang="ko-KR" altLang="en-US" sz="1200"/>
              <a:t>메서드를 선택하는 것이 좋다</a:t>
            </a:r>
          </a:p>
        </p:txBody>
      </p:sp>
    </p:spTree>
    <p:extLst>
      <p:ext uri="{BB962C8B-B14F-4D97-AF65-F5344CB8AC3E}">
        <p14:creationId xmlns:p14="http://schemas.microsoft.com/office/powerpoint/2010/main" val="479858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Date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Date</a:t>
            </a:r>
            <a:r>
              <a:rPr lang="ko-KR" altLang="en-US" sz="1600" b="1">
                <a:latin typeface="+mn-ea"/>
              </a:rPr>
              <a:t> 객체 인스턴스 만들기</a:t>
            </a:r>
            <a:endParaRPr lang="en-US" altLang="ko-KR" sz="1600" b="1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58FAD-FEB6-4DCF-BFD5-F06CAE81F0B5}"/>
              </a:ext>
            </a:extLst>
          </p:cNvPr>
          <p:cNvSpPr/>
          <p:nvPr/>
        </p:nvSpPr>
        <p:spPr>
          <a:xfrm>
            <a:off x="472439" y="1733505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현재 날짜로 설정할 경우</a:t>
            </a:r>
            <a:endParaRPr lang="en-US" altLang="ko-KR" sz="1200" b="1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350FA8-B87D-4A55-BF81-969A4948B5A5}"/>
              </a:ext>
            </a:extLst>
          </p:cNvPr>
          <p:cNvSpPr/>
          <p:nvPr/>
        </p:nvSpPr>
        <p:spPr>
          <a:xfrm>
            <a:off x="472439" y="2927236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특정 날짜로 설정할 경우 </a:t>
            </a:r>
            <a:r>
              <a:rPr lang="en-US" altLang="ko-KR" sz="1200" b="1">
                <a:latin typeface="+mn-ea"/>
              </a:rPr>
              <a:t>– </a:t>
            </a:r>
            <a:r>
              <a:rPr lang="ko-KR" altLang="en-US" sz="1200">
                <a:latin typeface="+mn-ea"/>
              </a:rPr>
              <a:t>괄호 안에 날짜 또는 날짜와 시간 입력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9758F4-8A0B-4E7B-85AB-E5D55E79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7" y="2190608"/>
            <a:ext cx="2410002" cy="5772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23943B-C5C8-4C6D-899B-4923CFA6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7" y="3429001"/>
            <a:ext cx="2663449" cy="581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28DDC0-1C1E-47D4-BC24-E95948CAE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7" y="4288654"/>
            <a:ext cx="3101490" cy="6732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4C1A64-0B5B-41A5-987D-4EE0C9C6313B}"/>
              </a:ext>
            </a:extLst>
          </p:cNvPr>
          <p:cNvSpPr/>
          <p:nvPr/>
        </p:nvSpPr>
        <p:spPr>
          <a:xfrm>
            <a:off x="6252455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자바스크립트의 날짜와 시간 입력 방식</a:t>
            </a:r>
            <a:endParaRPr lang="en-US" altLang="ko-KR" sz="1600" b="1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FEEF55-E3A2-4816-B702-2BB18EB8FE1B}"/>
              </a:ext>
            </a:extLst>
          </p:cNvPr>
          <p:cNvSpPr/>
          <p:nvPr/>
        </p:nvSpPr>
        <p:spPr>
          <a:xfrm>
            <a:off x="6344732" y="1733505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1) YYYY-MM-DD </a:t>
            </a:r>
            <a:r>
              <a:rPr lang="ko-KR" altLang="en-US" sz="1200" b="1">
                <a:latin typeface="+mn-ea"/>
              </a:rPr>
              <a:t>형식</a:t>
            </a:r>
            <a:endParaRPr lang="en-US" altLang="ko-KR" sz="1200" b="1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A66DB5-30AF-41D5-9B8F-1A98C7D22C04}"/>
              </a:ext>
            </a:extLst>
          </p:cNvPr>
          <p:cNvSpPr/>
          <p:nvPr/>
        </p:nvSpPr>
        <p:spPr>
          <a:xfrm>
            <a:off x="6344732" y="3262191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2) YYYY-MM-DDTHH </a:t>
            </a:r>
            <a:r>
              <a:rPr lang="ko-KR" altLang="en-US" sz="1200" b="1">
                <a:latin typeface="+mn-ea"/>
              </a:rPr>
              <a:t>형식</a:t>
            </a:r>
            <a:endParaRPr lang="en-US" altLang="ko-KR" sz="1200" b="1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FD9C7E-97CF-4116-B540-906A96891D5A}"/>
              </a:ext>
            </a:extLst>
          </p:cNvPr>
          <p:cNvSpPr/>
          <p:nvPr/>
        </p:nvSpPr>
        <p:spPr>
          <a:xfrm>
            <a:off x="6344732" y="4457260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3) MM/DD/YYYY </a:t>
            </a:r>
            <a:r>
              <a:rPr lang="ko-KR" altLang="en-US" sz="1200" b="1">
                <a:latin typeface="+mn-ea"/>
              </a:rPr>
              <a:t>형식</a:t>
            </a:r>
            <a:endParaRPr lang="en-US" altLang="ko-KR" sz="1200" b="1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6EE650-DE2F-46B1-9F6E-54A0E6DD1724}"/>
              </a:ext>
            </a:extLst>
          </p:cNvPr>
          <p:cNvSpPr/>
          <p:nvPr/>
        </p:nvSpPr>
        <p:spPr>
          <a:xfrm>
            <a:off x="6344732" y="5423610"/>
            <a:ext cx="480423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4) </a:t>
            </a:r>
            <a:r>
              <a:rPr lang="ko-KR" altLang="en-US" sz="1200" b="1">
                <a:latin typeface="+mn-ea"/>
              </a:rPr>
              <a:t>이름</a:t>
            </a:r>
            <a:r>
              <a:rPr lang="en-US" altLang="ko-KR" sz="1200" b="1">
                <a:latin typeface="+mn-ea"/>
              </a:rPr>
              <a:t> </a:t>
            </a:r>
            <a:r>
              <a:rPr lang="ko-KR" altLang="en-US" sz="1200" b="1">
                <a:latin typeface="+mn-ea"/>
              </a:rPr>
              <a:t>형식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533BE93-E156-418C-B059-350871CEF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890" y="2143639"/>
            <a:ext cx="2792223" cy="8021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AD72BA-3A3A-47D3-B5DD-57F8312A9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890" y="3623548"/>
            <a:ext cx="2993122" cy="60499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657C8AC-FAD9-4F8B-B559-28A29D3A1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9890" y="4858562"/>
            <a:ext cx="2459766" cy="38408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8BB1DA6-FC24-4036-831C-7A05F823C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9890" y="5805679"/>
            <a:ext cx="4548056" cy="402209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EF21FD-686A-458F-91C7-2272EB8F96CF}"/>
              </a:ext>
            </a:extLst>
          </p:cNvPr>
          <p:cNvCxnSpPr/>
          <p:nvPr/>
        </p:nvCxnSpPr>
        <p:spPr>
          <a:xfrm>
            <a:off x="5587068" y="1041078"/>
            <a:ext cx="0" cy="54603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57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Date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Date</a:t>
            </a:r>
            <a:r>
              <a:rPr lang="ko-KR" altLang="en-US" sz="1600" b="1">
                <a:latin typeface="+mn-ea"/>
              </a:rPr>
              <a:t> 객체의 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CB219-5B37-4409-B472-FB2E36E09936}"/>
              </a:ext>
            </a:extLst>
          </p:cNvPr>
          <p:cNvSpPr txBox="1"/>
          <p:nvPr/>
        </p:nvSpPr>
        <p:spPr>
          <a:xfrm>
            <a:off x="584575" y="1593907"/>
            <a:ext cx="433710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날짜</a:t>
            </a:r>
            <a:r>
              <a:rPr lang="en-US" altLang="ko-KR" sz="1200"/>
              <a:t>/</a:t>
            </a:r>
            <a:r>
              <a:rPr lang="ko-KR" altLang="en-US" sz="1200"/>
              <a:t>시간 정보를 가져오는 메서드</a:t>
            </a:r>
            <a:r>
              <a:rPr lang="en-US" altLang="ko-KR" sz="120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날짜</a:t>
            </a:r>
            <a:r>
              <a:rPr lang="en-US" altLang="ko-KR" sz="1200"/>
              <a:t>/</a:t>
            </a:r>
            <a:r>
              <a:rPr lang="ko-KR" altLang="en-US" sz="1200"/>
              <a:t>시간 정보를 설정하는 메서드</a:t>
            </a:r>
            <a:r>
              <a:rPr lang="en-US" altLang="ko-KR" sz="120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/>
              <a:t>날짜</a:t>
            </a:r>
            <a:r>
              <a:rPr lang="en-US" altLang="ko-KR" sz="1200"/>
              <a:t>/</a:t>
            </a:r>
            <a:r>
              <a:rPr lang="ko-KR" altLang="en-US" sz="1200"/>
              <a:t>시간 형식을 바꿔주는 메서드로 구분됨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A2898F-8B9B-41F9-A02B-F055DE08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384" y="706581"/>
            <a:ext cx="5900244" cy="60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8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 객체 </a:t>
            </a:r>
            <a:r>
              <a:rPr lang="en-US" altLang="ko-KR"/>
              <a:t>– Math </a:t>
            </a:r>
            <a:r>
              <a:rPr lang="ko-KR" altLang="en-US"/>
              <a:t>객체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8316E-EF77-43A1-B65E-6B074D21B997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Math</a:t>
            </a:r>
            <a:r>
              <a:rPr lang="ko-KR" altLang="en-US" sz="1600" b="1">
                <a:latin typeface="+mn-ea"/>
              </a:rPr>
              <a:t> 객체의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특징</a:t>
            </a:r>
            <a:endParaRPr lang="en-US" altLang="ko-KR" sz="1600" b="1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4C1A64-0B5B-41A5-987D-4EE0C9C6313B}"/>
              </a:ext>
            </a:extLst>
          </p:cNvPr>
          <p:cNvSpPr/>
          <p:nvPr/>
        </p:nvSpPr>
        <p:spPr>
          <a:xfrm>
            <a:off x="6168565" y="909676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Math </a:t>
            </a:r>
            <a:r>
              <a:rPr lang="ko-KR" altLang="en-US" sz="1600" b="1">
                <a:latin typeface="+mn-ea"/>
              </a:rPr>
              <a:t>객체의 메서드</a:t>
            </a:r>
            <a:endParaRPr lang="en-US" altLang="ko-KR" sz="1600" b="1"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EF21FD-686A-458F-91C7-2272EB8F96CF}"/>
              </a:ext>
            </a:extLst>
          </p:cNvPr>
          <p:cNvCxnSpPr/>
          <p:nvPr/>
        </p:nvCxnSpPr>
        <p:spPr>
          <a:xfrm>
            <a:off x="5629013" y="1041078"/>
            <a:ext cx="0" cy="54603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11E30E-BD41-4980-91F9-AA0DCAF90C29}"/>
              </a:ext>
            </a:extLst>
          </p:cNvPr>
          <p:cNvSpPr txBox="1"/>
          <p:nvPr/>
        </p:nvSpPr>
        <p:spPr>
          <a:xfrm>
            <a:off x="584574" y="1593907"/>
            <a:ext cx="4868263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수학 계산과 관련된 메서드가 많이 포함되어 있지만 수학식에서만 사용하는 것은 아님</a:t>
            </a:r>
            <a:r>
              <a:rPr lang="en-US" altLang="ko-KR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무작위 수가 필요하거나 반올림이 필요한 프로그램 등에서도 </a:t>
            </a:r>
            <a:r>
              <a:rPr lang="en-US" altLang="ko-KR" sz="1200"/>
              <a:t>Math </a:t>
            </a:r>
            <a:r>
              <a:rPr lang="ko-KR" altLang="en-US" sz="1200"/>
              <a:t>객체의 메서드 사용함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Math </a:t>
            </a:r>
            <a:r>
              <a:rPr lang="ko-KR" altLang="en-US" sz="1200"/>
              <a:t>객체는 인스턴스를 만들지 않고 프로퍼티와 메서드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7C6ADF-5F5C-4632-ABDE-BDACF07D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6" y="3922845"/>
            <a:ext cx="3301902" cy="236050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8FA6EE-61FB-4C85-B9B6-345B45186426}"/>
              </a:ext>
            </a:extLst>
          </p:cNvPr>
          <p:cNvSpPr/>
          <p:nvPr/>
        </p:nvSpPr>
        <p:spPr>
          <a:xfrm>
            <a:off x="472439" y="3408457"/>
            <a:ext cx="398344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Math </a:t>
            </a:r>
            <a:r>
              <a:rPr lang="ko-KR" altLang="en-US" sz="1600" b="1">
                <a:latin typeface="+mn-ea"/>
              </a:rPr>
              <a:t>객체의 프로퍼티</a:t>
            </a:r>
            <a:endParaRPr lang="en-US" altLang="ko-KR" sz="16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A325CA-DB3B-4AEC-AF9F-83711ACF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7256"/>
            <a:ext cx="5226343" cy="52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51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639D2-9D49-4ADB-AE1B-4C965A37908B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브라우저 관련 객체의 계층 구조</a:t>
            </a:r>
            <a:endParaRPr lang="en-US" altLang="ko-KR" sz="1600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5064B-24C9-4944-824A-DD9D1483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40" y="1642014"/>
            <a:ext cx="5534025" cy="4714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EFAB70-2A0C-4C3D-BA2B-CA3816A4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865" y="1533875"/>
            <a:ext cx="5996643" cy="22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89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 </a:t>
            </a:r>
            <a:r>
              <a:rPr lang="en-US" altLang="ko-KR"/>
              <a:t>– window </a:t>
            </a:r>
            <a:r>
              <a:rPr lang="ko-KR" altLang="en-US"/>
              <a:t>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639D2-9D49-4ADB-AE1B-4C965A37908B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window</a:t>
            </a:r>
            <a:r>
              <a:rPr lang="ko-KR" altLang="en-US" sz="1600" b="1">
                <a:latin typeface="+mn-ea"/>
              </a:rPr>
              <a:t> 객체의 프로퍼티</a:t>
            </a:r>
            <a:endParaRPr lang="en-US" altLang="ko-KR" sz="1600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FEF295-4F4B-4DF5-933D-67E60A43A038}"/>
              </a:ext>
            </a:extLst>
          </p:cNvPr>
          <p:cNvSpPr/>
          <p:nvPr/>
        </p:nvSpPr>
        <p:spPr>
          <a:xfrm>
            <a:off x="6194003" y="1009720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window</a:t>
            </a:r>
            <a:r>
              <a:rPr lang="ko-KR" altLang="en-US" sz="1600" b="1">
                <a:latin typeface="+mn-ea"/>
              </a:rPr>
              <a:t> 객체의 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D2575-E445-4A68-A8E5-2288DDF33EB7}"/>
              </a:ext>
            </a:extLst>
          </p:cNvPr>
          <p:cNvSpPr txBox="1"/>
          <p:nvPr/>
        </p:nvSpPr>
        <p:spPr>
          <a:xfrm>
            <a:off x="472439" y="1577130"/>
            <a:ext cx="442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주로 웹 브라우저 창의 정보를 가져오거나 값을 바꿀 때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499BCD-3620-4F27-9CE9-9C5CDFE4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69" y="1910938"/>
            <a:ext cx="5184527" cy="48105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DC1302-4359-4695-AD9F-14E17D76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764" y="1854129"/>
            <a:ext cx="4975065" cy="4693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87FB9-F786-4438-A593-0A43D85C23BA}"/>
              </a:ext>
            </a:extLst>
          </p:cNvPr>
          <p:cNvSpPr txBox="1"/>
          <p:nvPr/>
        </p:nvSpPr>
        <p:spPr>
          <a:xfrm>
            <a:off x="6194003" y="1512599"/>
            <a:ext cx="5997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window </a:t>
            </a:r>
            <a:r>
              <a:rPr lang="ko-KR" altLang="en-US" sz="1200"/>
              <a:t>객체는 기본 객체이므로 ‘</a:t>
            </a:r>
            <a:r>
              <a:rPr lang="en-US" altLang="ko-KR" sz="1200"/>
              <a:t>window.’</a:t>
            </a:r>
            <a:r>
              <a:rPr lang="ko-KR" altLang="en-US" sz="1200"/>
              <a:t>를 생략하고 메서드 이름만 사용해도 됨</a:t>
            </a:r>
          </a:p>
        </p:txBody>
      </p:sp>
    </p:spTree>
    <p:extLst>
      <p:ext uri="{BB962C8B-B14F-4D97-AF65-F5344CB8AC3E}">
        <p14:creationId xmlns:p14="http://schemas.microsoft.com/office/powerpoint/2010/main" val="1968190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 </a:t>
            </a:r>
            <a:r>
              <a:rPr lang="en-US" altLang="ko-KR"/>
              <a:t>– navigator </a:t>
            </a:r>
            <a:r>
              <a:rPr lang="ko-KR" altLang="en-US"/>
              <a:t>객체</a:t>
            </a:r>
            <a:r>
              <a:rPr lang="en-US" altLang="ko-KR"/>
              <a:t>, history </a:t>
            </a:r>
            <a:r>
              <a:rPr lang="ko-KR" altLang="en-US"/>
              <a:t>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639D2-9D49-4ADB-AE1B-4C965A37908B}"/>
              </a:ext>
            </a:extLst>
          </p:cNvPr>
          <p:cNvSpPr/>
          <p:nvPr/>
        </p:nvSpPr>
        <p:spPr>
          <a:xfrm>
            <a:off x="472440" y="1041078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navigator</a:t>
            </a:r>
            <a:r>
              <a:rPr lang="ko-KR" altLang="en-US" sz="1600" b="1">
                <a:latin typeface="+mn-ea"/>
              </a:rPr>
              <a:t> 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FEF295-4F4B-4DF5-933D-67E60A43A038}"/>
              </a:ext>
            </a:extLst>
          </p:cNvPr>
          <p:cNvSpPr/>
          <p:nvPr/>
        </p:nvSpPr>
        <p:spPr>
          <a:xfrm>
            <a:off x="6194003" y="1009720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history</a:t>
            </a:r>
            <a:r>
              <a:rPr lang="ko-KR" altLang="en-US" sz="1600" b="1">
                <a:latin typeface="+mn-ea"/>
              </a:rPr>
              <a:t> 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D2575-E445-4A68-A8E5-2288DDF33EB7}"/>
              </a:ext>
            </a:extLst>
          </p:cNvPr>
          <p:cNvSpPr txBox="1"/>
          <p:nvPr/>
        </p:nvSpPr>
        <p:spPr>
          <a:xfrm>
            <a:off x="472438" y="1577130"/>
            <a:ext cx="472873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사용하는 브라우저가 많아지고</a:t>
            </a:r>
            <a:r>
              <a:rPr lang="en-US" altLang="ko-KR" sz="1200"/>
              <a:t>, </a:t>
            </a:r>
            <a:r>
              <a:rPr lang="ko-KR" altLang="en-US" sz="1200"/>
              <a:t>웹 애플리케이션이 등장하면서 </a:t>
            </a:r>
            <a:r>
              <a:rPr lang="en-US" altLang="ko-KR" sz="1200"/>
              <a:t>navigator </a:t>
            </a:r>
            <a:r>
              <a:rPr lang="ko-KR" altLang="en-US" sz="1200"/>
              <a:t>객체에 여러 프로퍼티가 등장하고 있음</a:t>
            </a:r>
            <a:r>
              <a:rPr lang="en-US" altLang="ko-KR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일부 브라우저에서만 지원하는 프로퍼티도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7FB9-F786-4438-A593-0A43D85C23BA}"/>
              </a:ext>
            </a:extLst>
          </p:cNvPr>
          <p:cNvSpPr txBox="1"/>
          <p:nvPr/>
        </p:nvSpPr>
        <p:spPr>
          <a:xfrm>
            <a:off x="6194003" y="1508178"/>
            <a:ext cx="38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방문한 사이트 주소가 배열 형태로 저장됨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F060D-0572-412E-98A5-C288F057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8" y="3190781"/>
            <a:ext cx="5154933" cy="1918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833EC9-77C3-47A9-A99E-E4EFF1E5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003" y="2493179"/>
            <a:ext cx="5498372" cy="1989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7EADCD-F654-4EE2-B3BA-64409CF6E5B3}"/>
              </a:ext>
            </a:extLst>
          </p:cNvPr>
          <p:cNvSpPr txBox="1"/>
          <p:nvPr/>
        </p:nvSpPr>
        <p:spPr>
          <a:xfrm>
            <a:off x="472438" y="2754856"/>
            <a:ext cx="2111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latin typeface="+mn-ea"/>
              </a:rPr>
              <a:t>주요 프로퍼티</a:t>
            </a: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27DA21-58B1-4E51-B212-B7191B1C521B}"/>
              </a:ext>
            </a:extLst>
          </p:cNvPr>
          <p:cNvSpPr txBox="1"/>
          <p:nvPr/>
        </p:nvSpPr>
        <p:spPr>
          <a:xfrm>
            <a:off x="6194003" y="2131746"/>
            <a:ext cx="276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>
                <a:latin typeface="+mn-ea"/>
              </a:rPr>
              <a:t>프로퍼티와 메서드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027776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72AE-58AD-40A6-BD4D-94BEFF0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 </a:t>
            </a:r>
            <a:r>
              <a:rPr lang="en-US" altLang="ko-KR"/>
              <a:t>– location </a:t>
            </a:r>
            <a:r>
              <a:rPr lang="ko-KR" altLang="en-US"/>
              <a:t>객체</a:t>
            </a:r>
            <a:r>
              <a:rPr lang="en-US" altLang="ko-KR"/>
              <a:t>, screen </a:t>
            </a:r>
            <a:r>
              <a:rPr lang="ko-KR" altLang="en-US"/>
              <a:t>객체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E639D2-9D49-4ADB-AE1B-4C965A37908B}"/>
              </a:ext>
            </a:extLst>
          </p:cNvPr>
          <p:cNvSpPr/>
          <p:nvPr/>
        </p:nvSpPr>
        <p:spPr>
          <a:xfrm>
            <a:off x="472438" y="885477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location</a:t>
            </a:r>
            <a:r>
              <a:rPr lang="ko-KR" altLang="en-US" sz="1600" b="1">
                <a:latin typeface="+mn-ea"/>
              </a:rPr>
              <a:t> 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FEF295-4F4B-4DF5-933D-67E60A43A038}"/>
              </a:ext>
            </a:extLst>
          </p:cNvPr>
          <p:cNvSpPr/>
          <p:nvPr/>
        </p:nvSpPr>
        <p:spPr>
          <a:xfrm>
            <a:off x="6194003" y="1009720"/>
            <a:ext cx="480423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screen </a:t>
            </a:r>
            <a:r>
              <a:rPr lang="ko-KR" altLang="en-US" sz="1600" b="1">
                <a:latin typeface="+mn-ea"/>
              </a:rPr>
              <a:t>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D2575-E445-4A68-A8E5-2288DDF33EB7}"/>
              </a:ext>
            </a:extLst>
          </p:cNvPr>
          <p:cNvSpPr txBox="1"/>
          <p:nvPr/>
        </p:nvSpPr>
        <p:spPr>
          <a:xfrm>
            <a:off x="472438" y="1336168"/>
            <a:ext cx="472873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현재 문서의 </a:t>
            </a:r>
            <a:r>
              <a:rPr lang="en-US" altLang="ko-KR" sz="1200"/>
              <a:t>URL </a:t>
            </a:r>
            <a:r>
              <a:rPr lang="ko-KR" altLang="en-US" sz="1200"/>
              <a:t>주소 정보가 담겨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 정보를 편집해서 브라우저 창에 열 사이트</a:t>
            </a:r>
            <a:r>
              <a:rPr lang="en-US" altLang="ko-KR" sz="1200"/>
              <a:t>/</a:t>
            </a:r>
            <a:r>
              <a:rPr lang="ko-KR" altLang="en-US" sz="1200"/>
              <a:t>문서 지정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87FB9-F786-4438-A593-0A43D85C23BA}"/>
              </a:ext>
            </a:extLst>
          </p:cNvPr>
          <p:cNvSpPr txBox="1"/>
          <p:nvPr/>
        </p:nvSpPr>
        <p:spPr>
          <a:xfrm>
            <a:off x="6194003" y="1508178"/>
            <a:ext cx="3881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사용자의</a:t>
            </a:r>
            <a:r>
              <a:rPr lang="en-US" altLang="ko-KR" sz="1200"/>
              <a:t> </a:t>
            </a:r>
            <a:r>
              <a:rPr lang="ko-KR" altLang="en-US" sz="1200"/>
              <a:t>화면 크기</a:t>
            </a:r>
            <a:r>
              <a:rPr lang="en-US" altLang="ko-KR" sz="1200"/>
              <a:t>, </a:t>
            </a:r>
            <a:r>
              <a:rPr lang="ko-KR" altLang="en-US" sz="1200"/>
              <a:t>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DBDA6D-39EE-4643-AE05-306D77A2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8" y="2066615"/>
            <a:ext cx="5498373" cy="4487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8C6845-84FF-46E3-80E8-F8B41DE5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91" y="2083064"/>
            <a:ext cx="5383854" cy="28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27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17. </a:t>
            </a:r>
            <a:r>
              <a:rPr lang="ko-KR" altLang="en-US"/>
              <a:t>문서 객체 모델</a:t>
            </a:r>
            <a:r>
              <a:rPr lang="en-US" altLang="ko-KR"/>
              <a:t>(DOM)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17-1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문서 객체 모델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A3D327-1C49-4C6A-9E3C-4703010FB93F}"/>
              </a:ext>
            </a:extLst>
          </p:cNvPr>
          <p:cNvGrpSpPr/>
          <p:nvPr/>
        </p:nvGrpSpPr>
        <p:grpSpPr>
          <a:xfrm>
            <a:off x="2308161" y="2921905"/>
            <a:ext cx="4906371" cy="485775"/>
            <a:chOff x="2282994" y="2753427"/>
            <a:chExt cx="4906371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160DB8-7B1C-4706-917B-6D71C568943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17-2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780FDA-98EF-48CC-884F-3793D59C489C}"/>
                </a:ext>
              </a:extLst>
            </p:cNvPr>
            <p:cNvSpPr txBox="1"/>
            <p:nvPr/>
          </p:nvSpPr>
          <p:spPr>
            <a:xfrm>
              <a:off x="2993233" y="2791371"/>
              <a:ext cx="4196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DOM </a:t>
              </a:r>
              <a:r>
                <a:rPr lang="ko-KR" altLang="en-US" b="1"/>
                <a:t>요소에 접근하고 속성 가져오기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070401-2604-4114-90CC-491EAA4418E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F7624B-EDD2-4633-BE15-2BF667FF95C8}"/>
              </a:ext>
            </a:extLst>
          </p:cNvPr>
          <p:cNvGrpSpPr/>
          <p:nvPr/>
        </p:nvGrpSpPr>
        <p:grpSpPr>
          <a:xfrm>
            <a:off x="2308161" y="3694390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C20D1-3A50-4B42-9450-DEAB453C541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17-3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3482B9-BF0C-4A29-9A2C-F53673D18F38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DOM</a:t>
              </a:r>
              <a:r>
                <a:rPr lang="ko-KR" altLang="en-US" b="1"/>
                <a:t>에서 이벤트 처리하기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79D1F0B-10F5-4137-8FB9-05675540EE7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2135F-B6C5-4E3E-B050-56A474321D21}"/>
              </a:ext>
            </a:extLst>
          </p:cNvPr>
          <p:cNvGrpSpPr/>
          <p:nvPr/>
        </p:nvGrpSpPr>
        <p:grpSpPr>
          <a:xfrm>
            <a:off x="2308161" y="4466874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A7BA70-727B-4088-B9F4-72527DD675F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17-4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B5F833-81B4-433C-9F29-B5BBFB0AE13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DOM</a:t>
              </a:r>
              <a:r>
                <a:rPr lang="ko-KR" altLang="en-US" b="1"/>
                <a:t>에서 노드 추가</a:t>
              </a:r>
              <a:r>
                <a:rPr lang="en-US" altLang="ko-KR" b="1"/>
                <a:t>, </a:t>
              </a:r>
              <a:r>
                <a:rPr lang="ko-KR" altLang="en-US" b="1"/>
                <a:t>삭제하기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534E6CB-0BDB-47E7-860A-32A889CD5F8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8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모델 알아보기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7B028-7499-4F07-8D86-558C5DAFC46E}"/>
              </a:ext>
            </a:extLst>
          </p:cNvPr>
          <p:cNvSpPr/>
          <p:nvPr/>
        </p:nvSpPr>
        <p:spPr>
          <a:xfrm>
            <a:off x="503337" y="89101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문서 객체 모델이란</a:t>
            </a:r>
            <a:endParaRPr lang="en-US" altLang="ko-KR" sz="1600" b="1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E98831-CF35-4B37-BCD8-339E2B262ECA}"/>
              </a:ext>
            </a:extLst>
          </p:cNvPr>
          <p:cNvSpPr/>
          <p:nvPr/>
        </p:nvSpPr>
        <p:spPr>
          <a:xfrm>
            <a:off x="503337" y="1538764"/>
            <a:ext cx="8456105" cy="3391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자바스크립트를 이용하여 웹 문서에 접근하고 제어할 수 있도록 객체를 사용해 웹 문서를 체계적으로 정리하는 방법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658924-D519-49D9-BC43-D612C40FC1B6}"/>
              </a:ext>
            </a:extLst>
          </p:cNvPr>
          <p:cNvSpPr/>
          <p:nvPr/>
        </p:nvSpPr>
        <p:spPr>
          <a:xfrm>
            <a:off x="500470" y="2035294"/>
            <a:ext cx="5050174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문서와 그 안의 모든 요소를 ‘객체’로 인식하고 처리함</a:t>
            </a:r>
            <a:endParaRPr lang="en-US" altLang="ko-KR" sz="12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</a:t>
            </a:r>
            <a:r>
              <a:rPr lang="ko-KR" altLang="en-US" sz="1200">
                <a:latin typeface="+mn-ea"/>
              </a:rPr>
              <a:t>웹 문서 전체는 </a:t>
            </a:r>
            <a:r>
              <a:rPr lang="en-US" altLang="ko-KR" sz="1200">
                <a:latin typeface="+mn-ea"/>
              </a:rPr>
              <a:t>document </a:t>
            </a:r>
            <a:r>
              <a:rPr lang="ko-KR" altLang="en-US" sz="1200">
                <a:latin typeface="+mn-ea"/>
              </a:rPr>
              <a:t>객체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삽입한 이미지는 </a:t>
            </a:r>
            <a:r>
              <a:rPr lang="en-US" altLang="ko-KR" sz="1200">
                <a:latin typeface="+mn-ea"/>
              </a:rPr>
              <a:t>image </a:t>
            </a:r>
            <a:r>
              <a:rPr lang="ko-KR" altLang="en-US" sz="1200">
                <a:latin typeface="+mn-ea"/>
              </a:rPr>
              <a:t>객체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0B39C70-8908-4103-B501-BAB1EA33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7" y="2932955"/>
            <a:ext cx="4429125" cy="3324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D9C681A-F0F2-4881-8107-BDB604EDF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61" y="3945709"/>
            <a:ext cx="3667125" cy="1885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663EA5-D555-4E5B-A6FE-4BE34BB2BEDE}"/>
              </a:ext>
            </a:extLst>
          </p:cNvPr>
          <p:cNvSpPr txBox="1"/>
          <p:nvPr/>
        </p:nvSpPr>
        <p:spPr>
          <a:xfrm>
            <a:off x="6492569" y="3095537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요소의 계층 관계</a:t>
            </a:r>
          </a:p>
        </p:txBody>
      </p:sp>
    </p:spTree>
    <p:extLst>
      <p:ext uri="{BB962C8B-B14F-4D97-AF65-F5344CB8AC3E}">
        <p14:creationId xmlns:p14="http://schemas.microsoft.com/office/powerpoint/2010/main" val="34585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브라우저가 자바스크립트를 만났을 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3705-A4D5-4088-A73C-C6E72119F1B9}"/>
              </a:ext>
            </a:extLst>
          </p:cNvPr>
          <p:cNvSpPr txBox="1"/>
          <p:nvPr/>
        </p:nvSpPr>
        <p:spPr>
          <a:xfrm>
            <a:off x="472439" y="1047794"/>
            <a:ext cx="48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브라우저에서 스크립트를 해석하는 과정</a:t>
            </a:r>
            <a:endParaRPr lang="en-US" altLang="ko-KR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168AB-574B-4C1F-B538-21EF5451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1" y="1485791"/>
            <a:ext cx="5188941" cy="4780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49E066-A17A-4263-9578-D9ACEDDA19CC}"/>
              </a:ext>
            </a:extLst>
          </p:cNvPr>
          <p:cNvSpPr txBox="1"/>
          <p:nvPr/>
        </p:nvSpPr>
        <p:spPr>
          <a:xfrm>
            <a:off x="6096000" y="1754239"/>
            <a:ext cx="5569153" cy="3360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① </a:t>
            </a:r>
            <a:r>
              <a:rPr lang="en-US" altLang="ko-KR" sz="1100"/>
              <a:t>1</a:t>
            </a:r>
            <a:r>
              <a:rPr lang="ko-KR" altLang="en-US" sz="1100"/>
              <a:t>행에 있는 </a:t>
            </a:r>
            <a:r>
              <a:rPr lang="en-US" altLang="ko-KR" sz="1100"/>
              <a:t>&lt;!DOCTYPE html&gt;</a:t>
            </a:r>
            <a:r>
              <a:rPr lang="ko-KR" altLang="en-US" sz="1100"/>
              <a:t>를 보고 현재 문서가 웹 문서라는 것을 인식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/>
              <a:t>이제부터 </a:t>
            </a:r>
            <a:r>
              <a:rPr lang="en-US" altLang="ko-KR" sz="1100"/>
              <a:t>HTML </a:t>
            </a:r>
            <a:r>
              <a:rPr lang="ko-KR" altLang="en-US" sz="1100"/>
              <a:t>표준에 맞춰 소스를 읽기 시작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② </a:t>
            </a:r>
            <a:r>
              <a:rPr lang="ko-KR" altLang="en-US" sz="1100"/>
              <a:t>웹 문서에서 </a:t>
            </a:r>
            <a:r>
              <a:rPr lang="en-US" altLang="ko-KR" sz="1100"/>
              <a:t>HTML </a:t>
            </a:r>
            <a:r>
              <a:rPr lang="ko-KR" altLang="en-US" sz="1100"/>
              <a:t>태그의 순서와 포함 관계 확인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③ </a:t>
            </a:r>
            <a:r>
              <a:rPr lang="ko-KR" altLang="en-US" sz="1100"/>
              <a:t>태그 분석이 끝나면 </a:t>
            </a:r>
            <a:r>
              <a:rPr lang="en-US" altLang="ko-KR" sz="1100"/>
              <a:t>7~14</a:t>
            </a:r>
            <a:r>
              <a:rPr lang="ko-KR" altLang="en-US" sz="1100"/>
              <a:t>행의 스타일 정보 분석</a:t>
            </a:r>
            <a:r>
              <a:rPr lang="en-US" altLang="ko-KR" sz="1100"/>
              <a:t>.</a:t>
            </a:r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④ 20</a:t>
            </a:r>
            <a:r>
              <a:rPr lang="ko-KR" altLang="en-US" sz="1100"/>
              <a:t>행의 </a:t>
            </a:r>
            <a:r>
              <a:rPr lang="en-US" altLang="ko-KR" sz="1100"/>
              <a:t>&lt;script&gt; </a:t>
            </a:r>
            <a:r>
              <a:rPr lang="ko-KR" altLang="en-US" sz="1100"/>
              <a:t>태그를 만나면 자바스크립트 해석기에게 스크립트 소스 넘김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 </a:t>
            </a:r>
            <a:r>
              <a:rPr lang="ko-KR" altLang="en-US" sz="1100"/>
              <a:t>자바스크립트 해석기에서 </a:t>
            </a:r>
            <a:r>
              <a:rPr lang="en-US" altLang="ko-KR" sz="1100"/>
              <a:t>&lt;script&gt;</a:t>
            </a:r>
            <a:r>
              <a:rPr lang="ko-KR" altLang="en-US" sz="1100"/>
              <a:t>와 </a:t>
            </a:r>
            <a:r>
              <a:rPr lang="en-US" altLang="ko-KR" sz="1100"/>
              <a:t>&lt;/scirpt&gt; </a:t>
            </a:r>
            <a:r>
              <a:rPr lang="ko-KR" altLang="en-US" sz="1100"/>
              <a:t>사이의 소스를 분석하고 해석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⑤ ②</a:t>
            </a:r>
            <a:r>
              <a:rPr lang="ko-KR" altLang="en-US" sz="1100"/>
              <a:t>에서 분석한 </a:t>
            </a:r>
            <a:r>
              <a:rPr lang="en-US" altLang="ko-KR" sz="1100"/>
              <a:t>HTML</a:t>
            </a:r>
            <a:r>
              <a:rPr lang="ko-KR" altLang="en-US" sz="1100"/>
              <a:t>과 ③에서 분석한 </a:t>
            </a:r>
            <a:r>
              <a:rPr lang="en-US" altLang="ko-KR" sz="1100"/>
              <a:t>CSS </a:t>
            </a:r>
            <a:r>
              <a:rPr lang="ko-KR" altLang="en-US" sz="1100"/>
              <a:t>정보에 따라 웹 브라우저 화면에 표시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⑥ </a:t>
            </a:r>
            <a:r>
              <a:rPr lang="ko-KR" altLang="en-US" sz="1100"/>
              <a:t>웹 브라우저에서 사용자가 동작하면 자바스크립트를 실행해서 결과를 화면에 표시</a:t>
            </a:r>
          </a:p>
        </p:txBody>
      </p:sp>
    </p:spTree>
    <p:extLst>
      <p:ext uri="{BB962C8B-B14F-4D97-AF65-F5344CB8AC3E}">
        <p14:creationId xmlns:p14="http://schemas.microsoft.com/office/powerpoint/2010/main" val="1300416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모델 알아보기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7B028-7499-4F07-8D86-558C5DAFC46E}"/>
              </a:ext>
            </a:extLst>
          </p:cNvPr>
          <p:cNvSpPr/>
          <p:nvPr/>
        </p:nvSpPr>
        <p:spPr>
          <a:xfrm>
            <a:off x="503337" y="89101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DOM </a:t>
            </a:r>
            <a:r>
              <a:rPr lang="ko-KR" altLang="en-US" sz="1600" b="1">
                <a:latin typeface="+mn-ea"/>
              </a:rPr>
              <a:t>트리</a:t>
            </a:r>
            <a:endParaRPr lang="en-US" altLang="ko-KR" sz="1600" b="1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CCB962-4B5D-4E26-B476-569A4B119904}"/>
              </a:ext>
            </a:extLst>
          </p:cNvPr>
          <p:cNvSpPr/>
          <p:nvPr/>
        </p:nvSpPr>
        <p:spPr>
          <a:xfrm>
            <a:off x="437553" y="1483493"/>
            <a:ext cx="5181742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문서에 있는 요소들 간의 부모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자식 관계를 계층 구조로 표시한 것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나무 형태가 되기 때문에 </a:t>
            </a:r>
            <a:r>
              <a:rPr lang="en-US" altLang="ko-KR" sz="1200">
                <a:latin typeface="+mn-ea"/>
              </a:rPr>
              <a:t>“DOM </a:t>
            </a:r>
            <a:r>
              <a:rPr lang="ko-KR" altLang="en-US" sz="1200">
                <a:latin typeface="+mn-ea"/>
              </a:rPr>
              <a:t>트리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>
                <a:latin typeface="+mn-ea"/>
              </a:rPr>
              <a:t>라고 함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노드</a:t>
            </a:r>
            <a:r>
              <a:rPr lang="en-US" altLang="ko-KR" sz="1200">
                <a:latin typeface="+mn-ea"/>
              </a:rPr>
              <a:t>(node) : DOM</a:t>
            </a:r>
            <a:r>
              <a:rPr lang="ko-KR" altLang="en-US" sz="1200">
                <a:latin typeface="+mn-ea"/>
              </a:rPr>
              <a:t> 트리에서 가지가 갈라져 나간 항목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루트 노트</a:t>
            </a:r>
            <a:r>
              <a:rPr lang="en-US" altLang="ko-KR" sz="1200">
                <a:latin typeface="+mn-ea"/>
              </a:rPr>
              <a:t>(root node) : DOM </a:t>
            </a:r>
            <a:r>
              <a:rPr lang="ko-KR" altLang="en-US" sz="1200">
                <a:latin typeface="+mn-ea"/>
              </a:rPr>
              <a:t>트리의 시작 부분</a:t>
            </a:r>
            <a:r>
              <a:rPr lang="en-US" altLang="ko-KR" sz="1200">
                <a:latin typeface="+mn-ea"/>
              </a:rPr>
              <a:t>(html)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832137-1206-42F7-926B-1290BCC8F721}"/>
              </a:ext>
            </a:extLst>
          </p:cNvPr>
          <p:cNvSpPr/>
          <p:nvPr/>
        </p:nvSpPr>
        <p:spPr>
          <a:xfrm>
            <a:off x="6572707" y="995996"/>
            <a:ext cx="258954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DOM </a:t>
            </a:r>
            <a:r>
              <a:rPr lang="ko-KR" altLang="en-US" sz="1400" b="1">
                <a:latin typeface="+mn-ea"/>
              </a:rPr>
              <a:t>을</a:t>
            </a:r>
            <a:r>
              <a:rPr lang="en-US" altLang="ko-KR" sz="1400" b="1">
                <a:latin typeface="+mn-ea"/>
              </a:rPr>
              <a:t> </a:t>
            </a:r>
            <a:r>
              <a:rPr lang="ko-KR" altLang="en-US" sz="1400" b="1">
                <a:latin typeface="+mn-ea"/>
              </a:rPr>
              <a:t>구성하는 원칙</a:t>
            </a:r>
            <a:endParaRPr lang="en-US" altLang="ko-KR" sz="14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1E8AE9-4766-4964-821E-3DCE8CA9521F}"/>
              </a:ext>
            </a:extLst>
          </p:cNvPr>
          <p:cNvSpPr/>
          <p:nvPr/>
        </p:nvSpPr>
        <p:spPr>
          <a:xfrm>
            <a:off x="6572707" y="1477915"/>
            <a:ext cx="5050174" cy="117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모든 </a:t>
            </a:r>
            <a:r>
              <a:rPr lang="en-US" altLang="ko-KR" sz="1200">
                <a:latin typeface="+mn-ea"/>
              </a:rPr>
              <a:t>HTML </a:t>
            </a:r>
            <a:r>
              <a:rPr lang="ko-KR" altLang="en-US" sz="1200">
                <a:latin typeface="+mn-ea"/>
              </a:rPr>
              <a:t>태그는 요소</a:t>
            </a:r>
            <a:r>
              <a:rPr lang="en-US" altLang="ko-KR" sz="1200">
                <a:latin typeface="+mn-ea"/>
              </a:rPr>
              <a:t>(element) </a:t>
            </a:r>
            <a:r>
              <a:rPr lang="ko-KR" altLang="en-US" sz="1200">
                <a:latin typeface="+mn-ea"/>
              </a:rPr>
              <a:t>노드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문서의 텍스트 내용은 요소 노드의 자식 노드인 텍스트</a:t>
            </a:r>
            <a:r>
              <a:rPr lang="en-US" altLang="ko-KR" sz="1200">
                <a:latin typeface="+mn-ea"/>
              </a:rPr>
              <a:t>(text) </a:t>
            </a:r>
            <a:r>
              <a:rPr lang="ko-KR" altLang="en-US" sz="1200">
                <a:latin typeface="+mn-ea"/>
              </a:rPr>
              <a:t>노드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태그의 속성은 요소 노드의 자식 노드인 속성</a:t>
            </a:r>
            <a:r>
              <a:rPr lang="en-US" altLang="ko-KR" sz="1200">
                <a:latin typeface="+mn-ea"/>
              </a:rPr>
              <a:t>(attribute) </a:t>
            </a:r>
            <a:r>
              <a:rPr lang="ko-KR" altLang="en-US" sz="1200">
                <a:latin typeface="+mn-ea"/>
              </a:rPr>
              <a:t>노드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주석은 주석</a:t>
            </a:r>
            <a:r>
              <a:rPr lang="en-US" altLang="ko-KR" sz="1200">
                <a:latin typeface="+mn-ea"/>
              </a:rPr>
              <a:t>(comment) </a:t>
            </a:r>
            <a:r>
              <a:rPr lang="ko-KR" altLang="en-US" sz="1200">
                <a:latin typeface="+mn-ea"/>
              </a:rPr>
              <a:t>노드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2402E-0CEC-4457-8015-23DED770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68" y="3347732"/>
            <a:ext cx="5105400" cy="2628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B73244-4160-4D52-9EB4-88B021CD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61" y="2924566"/>
            <a:ext cx="44291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 객체 모델 알아보기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42907B-BB56-43B9-8664-5AAF2C9E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8" y="1657829"/>
            <a:ext cx="4429125" cy="3324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147DBA-CB6F-45E3-9C8C-E56059DBA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33" y="1596792"/>
            <a:ext cx="6429056" cy="32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요소에 접근하고 속성 가져오기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7" y="949085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DOM </a:t>
            </a:r>
            <a:r>
              <a:rPr lang="ko-KR" altLang="en-US" sz="1600" b="1">
                <a:latin typeface="+mn-ea"/>
              </a:rPr>
              <a:t>요소에 접근하기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E1164B-BEA5-4D57-9A08-7AA95966EA0F}"/>
              </a:ext>
            </a:extLst>
          </p:cNvPr>
          <p:cNvSpPr/>
          <p:nvPr/>
        </p:nvSpPr>
        <p:spPr>
          <a:xfrm>
            <a:off x="581496" y="2213257"/>
            <a:ext cx="258954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getElementById(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8" y="1649936"/>
            <a:ext cx="4983062" cy="3391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웹 문서에서 원하는 요소를 찾아가는 것을 </a:t>
            </a:r>
            <a:r>
              <a:rPr lang="en-US" altLang="ko-KR" sz="1200">
                <a:latin typeface="TDc_SSiMyungJo_120_OTF"/>
              </a:rPr>
              <a:t>“</a:t>
            </a:r>
            <a:r>
              <a:rPr lang="ko-KR" altLang="en-US" sz="1200">
                <a:latin typeface="TDc_SSiMyungJo_120_OTF"/>
              </a:rPr>
              <a:t>접근한다</a:t>
            </a:r>
            <a:r>
              <a:rPr lang="en-US" altLang="ko-KR" sz="1200">
                <a:latin typeface="TDc_SSiMyungJo_120_OTF"/>
              </a:rPr>
              <a:t>(access)”</a:t>
            </a:r>
            <a:r>
              <a:rPr lang="ko-KR" altLang="en-US" sz="1200">
                <a:latin typeface="TDc_SSiMyungJo_120_OTF"/>
              </a:rPr>
              <a:t>고 함</a:t>
            </a:r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87A1A-585D-44B9-BB18-A8A2DE44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7" y="2776671"/>
            <a:ext cx="3108078" cy="3116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F3FF5-5048-410F-A021-BA4A9307E1E8}"/>
              </a:ext>
            </a:extLst>
          </p:cNvPr>
          <p:cNvSpPr/>
          <p:nvPr/>
        </p:nvSpPr>
        <p:spPr>
          <a:xfrm>
            <a:off x="455892" y="3584253"/>
            <a:ext cx="329069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getElementsByClassName(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E8D21-101D-4577-A0B6-BC659FED2CBE}"/>
              </a:ext>
            </a:extLst>
          </p:cNvPr>
          <p:cNvSpPr/>
          <p:nvPr/>
        </p:nvSpPr>
        <p:spPr>
          <a:xfrm>
            <a:off x="378809" y="4960593"/>
            <a:ext cx="302991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getElementsByTagName(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0874EFB-8FA4-4EB6-9D76-FF3946E7181F}"/>
              </a:ext>
            </a:extLst>
          </p:cNvPr>
          <p:cNvCxnSpPr/>
          <p:nvPr/>
        </p:nvCxnSpPr>
        <p:spPr>
          <a:xfrm>
            <a:off x="6920917" y="2250146"/>
            <a:ext cx="0" cy="42127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B115EC5-6D5E-4A51-A9D7-12AB579B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39" y="4109894"/>
            <a:ext cx="3791402" cy="3424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45F226-F493-4147-91BB-BD073ADDD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39" y="5486234"/>
            <a:ext cx="3659572" cy="32385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19A5A6-AAFB-4F00-8070-DD70B0132649}"/>
              </a:ext>
            </a:extLst>
          </p:cNvPr>
          <p:cNvSpPr/>
          <p:nvPr/>
        </p:nvSpPr>
        <p:spPr>
          <a:xfrm>
            <a:off x="4232820" y="3954476"/>
            <a:ext cx="2556710" cy="61061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반환 값이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 이상일 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있음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HTMLCollection </a:t>
            </a:r>
            <a:r>
              <a:rPr lang="ko-KR" altLang="en-US" sz="1200">
                <a:latin typeface="+mn-ea"/>
              </a:rPr>
              <a:t>객체에 저장됨</a:t>
            </a:r>
            <a:endParaRPr lang="en-US" altLang="ko-KR" sz="1200">
              <a:latin typeface="+mn-ea"/>
            </a:endParaRPr>
          </a:p>
        </p:txBody>
      </p:sp>
      <p:sp>
        <p:nvSpPr>
          <p:cNvPr id="27" name="오른쪽 대괄호 26">
            <a:extLst>
              <a:ext uri="{FF2B5EF4-FFF2-40B4-BE49-F238E27FC236}">
                <a16:creationId xmlns:a16="http://schemas.microsoft.com/office/drawing/2014/main" id="{508A99B8-8A19-45D6-AAB8-D3D735128468}"/>
              </a:ext>
            </a:extLst>
          </p:cNvPr>
          <p:cNvSpPr/>
          <p:nvPr/>
        </p:nvSpPr>
        <p:spPr>
          <a:xfrm>
            <a:off x="3851083" y="3734431"/>
            <a:ext cx="277242" cy="2268878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0A497EC-E0DC-4C74-8131-DFE34D6ED2DC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4528534" y="4164893"/>
            <a:ext cx="582443" cy="13828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80AC79-EE84-42F1-B38B-95BBD0AB3AC4}"/>
              </a:ext>
            </a:extLst>
          </p:cNvPr>
          <p:cNvSpPr/>
          <p:nvPr/>
        </p:nvSpPr>
        <p:spPr>
          <a:xfrm>
            <a:off x="7348655" y="2386015"/>
            <a:ext cx="452920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querySelector( ) </a:t>
            </a:r>
            <a:r>
              <a:rPr lang="ko-KR" altLang="en-US" sz="1400" b="1">
                <a:latin typeface="+mn-ea"/>
              </a:rPr>
              <a:t>메서드</a:t>
            </a:r>
            <a:r>
              <a:rPr lang="en-US" altLang="ko-KR" sz="1400" b="1">
                <a:latin typeface="+mn-ea"/>
              </a:rPr>
              <a:t>, querySelectorAll(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4AC140E-52E1-4C1E-8C97-5ADBE2A85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252" y="2943114"/>
            <a:ext cx="4050167" cy="67072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DFCBBD-01BF-4E6A-9804-9E3778FBDFBA}"/>
              </a:ext>
            </a:extLst>
          </p:cNvPr>
          <p:cNvSpPr/>
          <p:nvPr/>
        </p:nvSpPr>
        <p:spPr>
          <a:xfrm>
            <a:off x="7245252" y="4856313"/>
            <a:ext cx="4388981" cy="61619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이름 앞에는 해시 기호</a:t>
            </a:r>
            <a:r>
              <a:rPr lang="en-US" altLang="ko-KR" sz="1200">
                <a:latin typeface="+mn-ea"/>
              </a:rPr>
              <a:t>(#), class </a:t>
            </a:r>
            <a:r>
              <a:rPr lang="ko-KR" altLang="en-US" sz="1200">
                <a:latin typeface="+mn-ea"/>
              </a:rPr>
              <a:t>이름 앞에는 마침표</a:t>
            </a:r>
            <a:r>
              <a:rPr lang="en-US" altLang="ko-KR" sz="1200">
                <a:latin typeface="+mn-ea"/>
              </a:rPr>
              <a:t>(.), </a:t>
            </a:r>
            <a:r>
              <a:rPr lang="ko-KR" altLang="en-US" sz="1200">
                <a:latin typeface="+mn-ea"/>
              </a:rPr>
              <a:t>태그는 기호 없이 태그명 사용</a:t>
            </a:r>
            <a:endParaRPr lang="en-US" altLang="ko-KR" sz="120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EADADC-4CCE-4C8E-82AF-D21C3626E4A9}"/>
              </a:ext>
            </a:extLst>
          </p:cNvPr>
          <p:cNvSpPr/>
          <p:nvPr/>
        </p:nvSpPr>
        <p:spPr>
          <a:xfrm>
            <a:off x="7302653" y="3804586"/>
            <a:ext cx="4306161" cy="88761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querySelecotor( ) </a:t>
            </a:r>
            <a:r>
              <a:rPr lang="ko-KR" altLang="en-US" sz="1200">
                <a:latin typeface="+mn-ea"/>
              </a:rPr>
              <a:t>메서드는 한 개의 값만 반환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querySelecotorAll( ) </a:t>
            </a:r>
            <a:r>
              <a:rPr lang="ko-KR" altLang="en-US" sz="1200">
                <a:latin typeface="+mn-ea"/>
              </a:rPr>
              <a:t>메서드는 반환 값이 여러 개일 때 모두 반환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노드 리스트로 저장됨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77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요소에 접근하고 속성 가져오기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8" y="971247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innerText, innerHTML </a:t>
            </a:r>
            <a:r>
              <a:rPr lang="ko-KR" altLang="en-US" sz="1600" b="1">
                <a:latin typeface="+mn-ea"/>
              </a:rPr>
              <a:t>프로퍼티</a:t>
            </a:r>
            <a:endParaRPr lang="en-US" altLang="ko-KR" sz="16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8" y="1649936"/>
            <a:ext cx="4983062" cy="8876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요소의 내용을 수정하는 프로퍼티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innerText : </a:t>
            </a:r>
            <a:r>
              <a:rPr lang="ko-KR" altLang="en-US" sz="1200">
                <a:latin typeface="+mn-ea"/>
              </a:rPr>
              <a:t>텍스트 내용 지정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innerHTML : HTML</a:t>
            </a:r>
            <a:r>
              <a:rPr lang="ko-KR" altLang="en-US" sz="1200">
                <a:latin typeface="+mn-ea"/>
              </a:rPr>
              <a:t> 태그까지 포함해서 텍스트 내용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E9600-BE74-4847-B025-4FB87F4A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752726"/>
            <a:ext cx="2920997" cy="589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E696ED-AAAE-447E-B50D-BC0DF5F3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773" y="1243328"/>
            <a:ext cx="5955209" cy="34343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062555-4F31-4C06-90AE-7879665BD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413" y="4893533"/>
            <a:ext cx="6295928" cy="14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 </a:t>
            </a:r>
            <a:r>
              <a:rPr lang="ko-KR" altLang="en-US"/>
              <a:t>요소에 접근하고 속성 가져오기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8" y="974436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getAttribute( ) </a:t>
            </a:r>
            <a:r>
              <a:rPr lang="ko-KR" altLang="en-US" sz="1600" b="1">
                <a:latin typeface="+mn-ea"/>
              </a:rPr>
              <a:t>메서드</a:t>
            </a:r>
            <a:r>
              <a:rPr lang="en-US" altLang="ko-KR" sz="1600" b="1">
                <a:latin typeface="+mn-ea"/>
              </a:rPr>
              <a:t>, setAttribute( ) </a:t>
            </a:r>
            <a:r>
              <a:rPr lang="ko-KR" altLang="en-US" sz="1600" b="1">
                <a:latin typeface="+mn-ea"/>
              </a:rPr>
              <a:t>메서드</a:t>
            </a:r>
            <a:endParaRPr lang="en-US" altLang="ko-KR" sz="16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8" y="1649936"/>
            <a:ext cx="4059331" cy="6106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getAttribute( ) </a:t>
            </a:r>
            <a:r>
              <a:rPr lang="ko-KR" altLang="en-US" sz="1200">
                <a:latin typeface="+mn-ea"/>
              </a:rPr>
              <a:t>메서드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속성 노드의 값을 가져옴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setAttribute( ) </a:t>
            </a:r>
            <a:r>
              <a:rPr lang="ko-KR" altLang="en-US" sz="1200">
                <a:latin typeface="+mn-ea"/>
              </a:rPr>
              <a:t>메서드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속성 노드의 값을 바꿈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4A128-5E5E-4D7B-A701-F6DC090C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79" y="2548035"/>
            <a:ext cx="3006790" cy="3496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E74DF0-504B-4FC8-A22C-B1FC436E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8" y="3130712"/>
            <a:ext cx="2894823" cy="3679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67AC5C-89CE-4E7B-A0C6-3F7F447B6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037" y="1086272"/>
            <a:ext cx="6524625" cy="2971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3B1FDC-18B8-4813-8B3D-A40106E4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037" y="4158407"/>
            <a:ext cx="4842597" cy="24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0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8" y="971247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DOM </a:t>
            </a:r>
            <a:r>
              <a:rPr lang="ko-KR" altLang="en-US" sz="1600" b="1">
                <a:latin typeface="+mn-ea"/>
              </a:rPr>
              <a:t>요소에 함수 직접 연결하기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8" y="1649936"/>
            <a:ext cx="4059331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DOM</a:t>
            </a:r>
            <a:r>
              <a:rPr lang="ko-KR" altLang="en-US" sz="1200">
                <a:latin typeface="+mn-ea"/>
              </a:rPr>
              <a:t> 요소에 이벤트 처리기 함수를 직접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A945D4-191F-4E6C-AE6E-D58CC0A97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6"/>
          <a:stretch/>
        </p:blipFill>
        <p:spPr>
          <a:xfrm>
            <a:off x="397794" y="2126277"/>
            <a:ext cx="3571738" cy="2035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934807-384B-48B3-A982-ACF59752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4304844"/>
            <a:ext cx="4443121" cy="18694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DEEE5-F5AB-4082-B111-63A7ED11E4C7}"/>
              </a:ext>
            </a:extLst>
          </p:cNvPr>
          <p:cNvSpPr/>
          <p:nvPr/>
        </p:nvSpPr>
        <p:spPr>
          <a:xfrm>
            <a:off x="5831117" y="1093188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함수 이름을 사용해 연결하기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CB3A18-31EB-4CA3-B61C-01C80E0C582D}"/>
              </a:ext>
            </a:extLst>
          </p:cNvPr>
          <p:cNvSpPr/>
          <p:nvPr/>
        </p:nvSpPr>
        <p:spPr>
          <a:xfrm>
            <a:off x="5831117" y="1649936"/>
            <a:ext cx="5123022" cy="6106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함수를 따로 정의해 놓았다면 </a:t>
            </a:r>
            <a:r>
              <a:rPr lang="en-US" altLang="ko-KR" sz="1200">
                <a:latin typeface="+mn-ea"/>
              </a:rPr>
              <a:t>DOM </a:t>
            </a:r>
            <a:r>
              <a:rPr lang="ko-KR" altLang="en-US" sz="1200">
                <a:latin typeface="+mn-ea"/>
              </a:rPr>
              <a:t>요소에 함수 이름을 사용해 연결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이 때 함수 이름 다음에 괄호를 추가하지 않음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D92055-FADD-4C23-9429-7222A9AF9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309" y="2403276"/>
            <a:ext cx="5763014" cy="23138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2593F6-45F1-4534-A395-A470F2AAF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869" y="4510925"/>
            <a:ext cx="5123023" cy="20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9" y="928493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DOM</a:t>
            </a:r>
            <a:r>
              <a:rPr lang="ko-KR" altLang="en-US" sz="1600" b="1">
                <a:latin typeface="+mn-ea"/>
              </a:rPr>
              <a:t>의 </a:t>
            </a:r>
            <a:r>
              <a:rPr lang="en-US" altLang="ko-KR" sz="1600" b="1">
                <a:latin typeface="+mn-ea"/>
              </a:rPr>
              <a:t>event </a:t>
            </a:r>
            <a:r>
              <a:rPr lang="ko-KR" altLang="en-US" sz="1600" b="1">
                <a:latin typeface="+mn-ea"/>
              </a:rPr>
              <a:t>객체</a:t>
            </a:r>
            <a:endParaRPr lang="en-US" altLang="ko-KR" sz="16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9" y="1542123"/>
            <a:ext cx="3891380" cy="6106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문서에서 이벤트 발생한 요소가 무엇인지</a:t>
            </a:r>
            <a:r>
              <a:rPr lang="en-US" altLang="ko-KR" sz="1200">
                <a:latin typeface="+mn-ea"/>
              </a:rPr>
              <a:t>, </a:t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어떤 이벤트가 발생했는지 등의 정보가 담긴 객체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67FC10-B535-4809-A9A3-307790B5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759" y="882967"/>
            <a:ext cx="5908344" cy="5174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0992DD-D375-4D6D-BD0B-17E9EAFA2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9" y="2235566"/>
            <a:ext cx="5649631" cy="24696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E68BC1-F766-4E63-9420-7123BA496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49" y="4435689"/>
            <a:ext cx="4670627" cy="21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9" y="944008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this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9" y="1542123"/>
            <a:ext cx="3891380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이벤트가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발생한 대상에 접근할 때 사용하는 예약어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FAF8CC-0527-428D-AA8E-D99D5FCAA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096278"/>
            <a:ext cx="3860209" cy="2391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017DE8-38A3-46D2-9C62-E8BA29DF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33" y="2009483"/>
            <a:ext cx="4905231" cy="25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addEventListener( ) </a:t>
            </a:r>
            <a:r>
              <a:rPr lang="ko-KR" altLang="en-US" sz="1600" b="1">
                <a:latin typeface="+mn-ea"/>
              </a:rPr>
              <a:t>메서드 사용하기</a:t>
            </a:r>
            <a:r>
              <a:rPr lang="en-US" altLang="ko-KR" sz="1600" b="1">
                <a:latin typeface="+mn-ea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DE690-C02E-43D1-B292-A6542CE778B6}"/>
              </a:ext>
            </a:extLst>
          </p:cNvPr>
          <p:cNvSpPr/>
          <p:nvPr/>
        </p:nvSpPr>
        <p:spPr>
          <a:xfrm>
            <a:off x="503339" y="1542123"/>
            <a:ext cx="3891380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이벤트 객체를 사용해 이벤트 처리기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DE714B-7352-4C34-AC7E-EC98FEB3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202081"/>
            <a:ext cx="5810174" cy="27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472439" y="903565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addEventListener( ) </a:t>
            </a:r>
            <a:r>
              <a:rPr lang="ko-KR" altLang="en-US" sz="1600" b="1">
                <a:latin typeface="+mn-ea"/>
              </a:rPr>
              <a:t>메서드 사용하기</a:t>
            </a:r>
            <a:r>
              <a:rPr lang="en-US" altLang="ko-KR" sz="1600" b="1">
                <a:latin typeface="+mn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0CBC2-CD73-41D1-AA4E-E347DA34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2" y="1514572"/>
            <a:ext cx="5940676" cy="3946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1F8DD0-B896-46CF-9AB8-C4D32FB1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719" y="2454785"/>
            <a:ext cx="4031272" cy="3065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7C0331-0FEA-4F00-8BB3-3C2F6A082BC0}"/>
              </a:ext>
            </a:extLst>
          </p:cNvPr>
          <p:cNvSpPr txBox="1"/>
          <p:nvPr/>
        </p:nvSpPr>
        <p:spPr>
          <a:xfrm>
            <a:off x="7660716" y="1674828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</a:rPr>
              <a:t>메서드 안에서 함수 표현식으로 사용 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52B1A8-D1BA-4BCD-88FA-98B9000560F4}"/>
              </a:ext>
            </a:extLst>
          </p:cNvPr>
          <p:cNvCxnSpPr>
            <a:endCxn id="13" idx="1"/>
          </p:cNvCxnSpPr>
          <p:nvPr/>
        </p:nvCxnSpPr>
        <p:spPr>
          <a:xfrm>
            <a:off x="6409189" y="1813327"/>
            <a:ext cx="125152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BA90F6-42AB-4277-9368-1DFB0217E519}"/>
              </a:ext>
            </a:extLst>
          </p:cNvPr>
          <p:cNvCxnSpPr>
            <a:stCxn id="13" idx="2"/>
            <a:endCxn id="12" idx="0"/>
          </p:cNvCxnSpPr>
          <p:nvPr/>
        </p:nvCxnSpPr>
        <p:spPr>
          <a:xfrm>
            <a:off x="9197355" y="1951827"/>
            <a:ext cx="0" cy="5029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4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브라우저가 자바스크립트를 만났을 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3705-A4D5-4088-A73C-C6E72119F1B9}"/>
              </a:ext>
            </a:extLst>
          </p:cNvPr>
          <p:cNvSpPr txBox="1"/>
          <p:nvPr/>
        </p:nvSpPr>
        <p:spPr>
          <a:xfrm>
            <a:off x="472439" y="1047794"/>
            <a:ext cx="48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웹 브라우저에서 스크립트를 해석하는 과정</a:t>
            </a:r>
            <a:endParaRPr lang="en-US" altLang="ko-KR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168AB-574B-4C1F-B538-21EF5451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1" y="1485791"/>
            <a:ext cx="5188941" cy="4780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49E066-A17A-4263-9578-D9ACEDDA19CC}"/>
              </a:ext>
            </a:extLst>
          </p:cNvPr>
          <p:cNvSpPr txBox="1"/>
          <p:nvPr/>
        </p:nvSpPr>
        <p:spPr>
          <a:xfrm>
            <a:off x="6096000" y="1754239"/>
            <a:ext cx="5569153" cy="3360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rgbClr val="C00000"/>
                </a:solidFill>
              </a:rPr>
              <a:t>①</a:t>
            </a:r>
            <a:r>
              <a:rPr lang="ko-KR" altLang="en-US" sz="1100"/>
              <a:t> </a:t>
            </a:r>
            <a:r>
              <a:rPr lang="en-US" altLang="ko-KR" sz="1100"/>
              <a:t>1</a:t>
            </a:r>
            <a:r>
              <a:rPr lang="ko-KR" altLang="en-US" sz="1100"/>
              <a:t>행에 있는 </a:t>
            </a:r>
            <a:r>
              <a:rPr lang="en-US" altLang="ko-KR" sz="1100"/>
              <a:t>&lt;!DOCTYPE html&gt;</a:t>
            </a:r>
            <a:r>
              <a:rPr lang="ko-KR" altLang="en-US" sz="1100"/>
              <a:t>를 보고 현재 문서가 웹 문서라는 것을 인식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/>
              <a:t>이제부터 </a:t>
            </a:r>
            <a:r>
              <a:rPr lang="en-US" altLang="ko-KR" sz="1100"/>
              <a:t>HTML </a:t>
            </a:r>
            <a:r>
              <a:rPr lang="ko-KR" altLang="en-US" sz="1100"/>
              <a:t>표준에 맞춰 소스를 읽기 시작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②</a:t>
            </a:r>
            <a:r>
              <a:rPr lang="en-US" altLang="ko-KR" sz="1100"/>
              <a:t> </a:t>
            </a:r>
            <a:r>
              <a:rPr lang="ko-KR" altLang="en-US" sz="1100"/>
              <a:t>웹 문서에서 </a:t>
            </a:r>
            <a:r>
              <a:rPr lang="en-US" altLang="ko-KR" sz="1100"/>
              <a:t>HTML </a:t>
            </a:r>
            <a:r>
              <a:rPr lang="ko-KR" altLang="en-US" sz="1100"/>
              <a:t>태그의 순서와 포함 관계 확인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③</a:t>
            </a:r>
            <a:r>
              <a:rPr lang="en-US" altLang="ko-KR" sz="1100"/>
              <a:t> </a:t>
            </a:r>
            <a:r>
              <a:rPr lang="ko-KR" altLang="en-US" sz="1100"/>
              <a:t>태그 분석이 끝나면 </a:t>
            </a:r>
            <a:r>
              <a:rPr lang="en-US" altLang="ko-KR" sz="1100"/>
              <a:t>7~14</a:t>
            </a:r>
            <a:r>
              <a:rPr lang="ko-KR" altLang="en-US" sz="1100"/>
              <a:t>행의 스타일 정보 분석</a:t>
            </a:r>
            <a:r>
              <a:rPr lang="en-US" altLang="ko-KR" sz="1100"/>
              <a:t>.</a:t>
            </a:r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④</a:t>
            </a:r>
            <a:r>
              <a:rPr lang="en-US" altLang="ko-KR" sz="1100"/>
              <a:t> 20</a:t>
            </a:r>
            <a:r>
              <a:rPr lang="ko-KR" altLang="en-US" sz="1100"/>
              <a:t>행의 </a:t>
            </a:r>
            <a:r>
              <a:rPr lang="en-US" altLang="ko-KR" sz="1100"/>
              <a:t>&lt;script&gt; </a:t>
            </a:r>
            <a:r>
              <a:rPr lang="ko-KR" altLang="en-US" sz="1100"/>
              <a:t>태그를 만나면 자바스크립트 해석기에게 스크립트 소스 넘김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 </a:t>
            </a:r>
            <a:r>
              <a:rPr lang="ko-KR" altLang="en-US" sz="1100"/>
              <a:t>자바스크립트 해석기에서 </a:t>
            </a:r>
            <a:r>
              <a:rPr lang="en-US" altLang="ko-KR" sz="1100"/>
              <a:t>&lt;script&gt;</a:t>
            </a:r>
            <a:r>
              <a:rPr lang="ko-KR" altLang="en-US" sz="1100"/>
              <a:t>와 </a:t>
            </a:r>
            <a:r>
              <a:rPr lang="en-US" altLang="ko-KR" sz="1100"/>
              <a:t>&lt;/scirpt&gt; </a:t>
            </a:r>
            <a:r>
              <a:rPr lang="ko-KR" altLang="en-US" sz="1100"/>
              <a:t>사이의 소스를 분석하고 해석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⑤</a:t>
            </a:r>
            <a:r>
              <a:rPr lang="en-US" altLang="ko-KR" sz="1100"/>
              <a:t> ②</a:t>
            </a:r>
            <a:r>
              <a:rPr lang="ko-KR" altLang="en-US" sz="1100"/>
              <a:t>에서 분석한 </a:t>
            </a:r>
            <a:r>
              <a:rPr lang="en-US" altLang="ko-KR" sz="1100"/>
              <a:t>HTML</a:t>
            </a:r>
            <a:r>
              <a:rPr lang="ko-KR" altLang="en-US" sz="1100"/>
              <a:t>과 ③에서 분석한 </a:t>
            </a:r>
            <a:r>
              <a:rPr lang="en-US" altLang="ko-KR" sz="1100"/>
              <a:t>CSS </a:t>
            </a:r>
            <a:r>
              <a:rPr lang="ko-KR" altLang="en-US" sz="1100"/>
              <a:t>정보에 따라 웹 브라우저 화면에 표시</a:t>
            </a:r>
            <a:endParaRPr lang="en-US" altLang="ko-KR" sz="1100"/>
          </a:p>
          <a:p>
            <a:pPr>
              <a:lnSpc>
                <a:spcPct val="150000"/>
              </a:lnSpc>
            </a:pP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 b="1">
                <a:solidFill>
                  <a:srgbClr val="C00000"/>
                </a:solidFill>
              </a:rPr>
              <a:t>⑥</a:t>
            </a:r>
            <a:r>
              <a:rPr lang="en-US" altLang="ko-KR" sz="1100"/>
              <a:t> </a:t>
            </a:r>
            <a:r>
              <a:rPr lang="ko-KR" altLang="en-US" sz="1100"/>
              <a:t>웹 브라우저에서 사용자가 동작하면 자바스크립트를 실행해서 결과를 화면에 표시</a:t>
            </a:r>
          </a:p>
        </p:txBody>
      </p:sp>
    </p:spTree>
    <p:extLst>
      <p:ext uri="{BB962C8B-B14F-4D97-AF65-F5344CB8AC3E}">
        <p14:creationId xmlns:p14="http://schemas.microsoft.com/office/powerpoint/2010/main" val="2679304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472439" y="903565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addEventListener( ) </a:t>
            </a:r>
            <a:r>
              <a:rPr lang="ko-KR" altLang="en-US" sz="1600" b="1">
                <a:latin typeface="+mn-ea"/>
              </a:rPr>
              <a:t>메서드 사용하기</a:t>
            </a:r>
            <a:r>
              <a:rPr lang="en-US" altLang="ko-KR" sz="1600" b="1">
                <a:latin typeface="+mn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0CBC2-CD73-41D1-AA4E-E347DA34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2" y="1514572"/>
            <a:ext cx="5940676" cy="3946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DA907-8FFC-4F12-A442-C29759FD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37" y="1581684"/>
            <a:ext cx="5561311" cy="3139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02DC24-1D34-44F2-B861-DDA7D3D3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08" y="4721261"/>
            <a:ext cx="5657588" cy="20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DOM</a:t>
            </a:r>
            <a:r>
              <a:rPr lang="ko-KR" altLang="en-US"/>
              <a:t>에서 이벤트 처리하기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4713A-D5F1-4F14-B366-477004892E80}"/>
              </a:ext>
            </a:extLst>
          </p:cNvPr>
          <p:cNvSpPr/>
          <p:nvPr/>
        </p:nvSpPr>
        <p:spPr>
          <a:xfrm>
            <a:off x="472439" y="903565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 </a:t>
            </a:r>
            <a:r>
              <a:rPr lang="ko-KR" altLang="en-US" sz="1600" b="1">
                <a:latin typeface="+mn-ea"/>
              </a:rPr>
              <a:t>속성에 접근하기</a:t>
            </a:r>
            <a:r>
              <a:rPr lang="en-US" altLang="ko-KR" sz="1600" b="1">
                <a:latin typeface="+mn-ea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1A3F9E-EDE4-4146-AA74-06EF287D7D1C}"/>
              </a:ext>
            </a:extLst>
          </p:cNvPr>
          <p:cNvSpPr/>
          <p:nvPr/>
        </p:nvSpPr>
        <p:spPr>
          <a:xfrm>
            <a:off x="503339" y="1542123"/>
            <a:ext cx="5159230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자바스크립트를 사용해 각 요소의 스타일을 자유롭게 수정할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A67E1-383B-4ABD-A2DC-89C3372B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2051314"/>
            <a:ext cx="2474753" cy="312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7732D-A3A7-4054-8F77-9C74746C6959}"/>
              </a:ext>
            </a:extLst>
          </p:cNvPr>
          <p:cNvSpPr/>
          <p:nvPr/>
        </p:nvSpPr>
        <p:spPr>
          <a:xfrm>
            <a:off x="503339" y="2711281"/>
            <a:ext cx="5159230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) id</a:t>
            </a:r>
            <a:r>
              <a:rPr lang="ko-KR" altLang="en-US" sz="1200">
                <a:latin typeface="+mn-ea"/>
              </a:rPr>
              <a:t>가 </a:t>
            </a:r>
            <a:r>
              <a:rPr lang="en-US" altLang="ko-KR" sz="1200">
                <a:latin typeface="+mn-ea"/>
              </a:rPr>
              <a:t>desc</a:t>
            </a:r>
            <a:r>
              <a:rPr lang="ko-KR" altLang="en-US" sz="1200">
                <a:latin typeface="+mn-ea"/>
              </a:rPr>
              <a:t>인 요소의 글자를 파란색으로 변경하려면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D4840B-D16F-4CD3-9859-644A4AD8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086121"/>
            <a:ext cx="4067786" cy="6857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6B9C3C-0AA9-438D-8BB2-4A193EC869D1}"/>
              </a:ext>
            </a:extLst>
          </p:cNvPr>
          <p:cNvSpPr/>
          <p:nvPr/>
        </p:nvSpPr>
        <p:spPr>
          <a:xfrm>
            <a:off x="503339" y="4058821"/>
            <a:ext cx="5159230" cy="11646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color</a:t>
            </a:r>
            <a:r>
              <a:rPr lang="ko-KR" altLang="en-US" sz="1200" dirty="0">
                <a:latin typeface="+mn-ea"/>
              </a:rPr>
              <a:t>처럼 한 단어인 </a:t>
            </a:r>
            <a:r>
              <a:rPr lang="ko-KR" altLang="en-US" sz="1200" dirty="0" err="1">
                <a:latin typeface="+mn-ea"/>
              </a:rPr>
              <a:t>속성명은</a:t>
            </a:r>
            <a:r>
              <a:rPr lang="ko-KR" altLang="en-US" sz="1200" dirty="0">
                <a:latin typeface="+mn-ea"/>
              </a:rPr>
              <a:t> 그대로 사용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background-color, </a:t>
            </a:r>
            <a:r>
              <a:rPr lang="en-US" altLang="ko-KR" sz="1200" dirty="0" smtClean="0">
                <a:latin typeface="+mn-ea"/>
              </a:rPr>
              <a:t>border-radius</a:t>
            </a:r>
            <a:r>
              <a:rPr lang="ko-KR" altLang="en-US" sz="1200" dirty="0">
                <a:latin typeface="+mn-ea"/>
              </a:rPr>
              <a:t>처럼 중간에 하이픈</a:t>
            </a:r>
            <a:r>
              <a:rPr lang="en-US" altLang="ko-KR" sz="1200" dirty="0">
                <a:latin typeface="+mn-ea"/>
              </a:rPr>
              <a:t>(-)</a:t>
            </a:r>
            <a:r>
              <a:rPr lang="ko-KR" altLang="en-US" sz="1200" dirty="0">
                <a:latin typeface="+mn-ea"/>
              </a:rPr>
              <a:t>이 있는 속성은 </a:t>
            </a:r>
            <a:r>
              <a:rPr lang="en-US" altLang="ko-KR" sz="1200" dirty="0" err="1">
                <a:latin typeface="+mn-ea"/>
              </a:rPr>
              <a:t>backgroundColor</a:t>
            </a:r>
            <a:r>
              <a:rPr lang="ko-KR" altLang="en-US" sz="1200" dirty="0">
                <a:latin typeface="+mn-ea"/>
              </a:rPr>
              <a:t>나 </a:t>
            </a:r>
            <a:r>
              <a:rPr lang="en-US" altLang="ko-KR" sz="1200" dirty="0" err="1">
                <a:latin typeface="+mn-ea"/>
              </a:rPr>
              <a:t>borderRadius</a:t>
            </a:r>
            <a:r>
              <a:rPr lang="ko-KR" altLang="en-US" sz="1200" dirty="0">
                <a:latin typeface="+mn-ea"/>
              </a:rPr>
              <a:t>처럼 두 단어를 합쳐서 사용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이때 두 번째 단어의 첫 글자는 </a:t>
            </a:r>
            <a:r>
              <a:rPr lang="en-US" altLang="ko-KR" sz="1200" dirty="0">
                <a:latin typeface="+mn-ea"/>
              </a:rPr>
              <a:t>Color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Radius</a:t>
            </a:r>
            <a:r>
              <a:rPr lang="ko-KR" altLang="en-US" sz="1200" dirty="0">
                <a:latin typeface="+mn-ea"/>
              </a:rPr>
              <a:t>처럼 대문자로 표시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DA5647-48A8-4909-A830-9485478F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185" y="966000"/>
            <a:ext cx="5357376" cy="32175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68FEC7-E880-4C9D-A2B5-7124F1E70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185" y="4275998"/>
            <a:ext cx="5002468" cy="18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노드 리스트란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3E6E0E-AE3F-48B5-A278-A4165CF5C341}"/>
              </a:ext>
            </a:extLst>
          </p:cNvPr>
          <p:cNvSpPr/>
          <p:nvPr/>
        </p:nvSpPr>
        <p:spPr>
          <a:xfrm>
            <a:off x="503339" y="1542123"/>
            <a:ext cx="5310232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querySelectorAll( ) </a:t>
            </a:r>
            <a:r>
              <a:rPr lang="ko-KR" altLang="en-US" sz="1200">
                <a:latin typeface="+mn-ea"/>
              </a:rPr>
              <a:t>메서드를 사용해 가져온 여러 개의 노드를 저장한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196263-A3A4-4452-841D-E01004B1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0" y="2010124"/>
            <a:ext cx="2384702" cy="1611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5F3949-814D-4483-87F8-EA801B54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33" y="1945683"/>
            <a:ext cx="4078701" cy="33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텍스트 노드를 사용하는 새로운 요소 추가하기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3E6E0E-AE3F-48B5-A278-A4165CF5C341}"/>
              </a:ext>
            </a:extLst>
          </p:cNvPr>
          <p:cNvSpPr/>
          <p:nvPr/>
        </p:nvSpPr>
        <p:spPr>
          <a:xfrm>
            <a:off x="472439" y="1777742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>
                <a:latin typeface="+mn-ea"/>
              </a:rPr>
              <a:t>요소 노드 만들기 </a:t>
            </a:r>
            <a:r>
              <a:rPr lang="en-US" altLang="ko-KR" sz="1200" b="1">
                <a:latin typeface="+mn-ea"/>
              </a:rPr>
              <a:t>– createElement(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0B12D-16A3-4FD8-8FF7-F110C96F7C96}"/>
              </a:ext>
            </a:extLst>
          </p:cNvPr>
          <p:cNvSpPr/>
          <p:nvPr/>
        </p:nvSpPr>
        <p:spPr>
          <a:xfrm>
            <a:off x="6202120" y="1777741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2. </a:t>
            </a:r>
            <a:r>
              <a:rPr lang="ko-KR" altLang="en-US" sz="1200" b="1">
                <a:latin typeface="+mn-ea"/>
              </a:rPr>
              <a:t>텍스트 노드 만들기 </a:t>
            </a:r>
            <a:r>
              <a:rPr lang="en-US" altLang="ko-KR" sz="1200" b="1">
                <a:latin typeface="+mn-ea"/>
              </a:rPr>
              <a:t>– createTextNode(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B59AAC-3A0E-406E-9BA2-4A5F6DFE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4" y="2255808"/>
            <a:ext cx="3096980" cy="2945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BA352C-7F58-438B-AC19-F3DC3EBE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44" y="2986379"/>
            <a:ext cx="3211324" cy="606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7C189D-AE91-4850-94AE-DFD297B71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7" y="4029304"/>
            <a:ext cx="4511966" cy="2427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6B5C69-0D04-405E-92A5-A42BA4596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788" y="2255808"/>
            <a:ext cx="3162261" cy="320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C049C3-4246-4B5B-9D94-5118B9AF9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788" y="2851819"/>
            <a:ext cx="5710850" cy="7169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706FFD-CB6B-412F-B85F-7896FC1FD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100" y="3764146"/>
            <a:ext cx="4416889" cy="29573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BFF30C-6ED2-41A8-A5DC-1A0D0CDDA887}"/>
              </a:ext>
            </a:extLst>
          </p:cNvPr>
          <p:cNvSpPr txBox="1"/>
          <p:nvPr/>
        </p:nvSpPr>
        <p:spPr>
          <a:xfrm>
            <a:off x="1837048" y="1384658"/>
            <a:ext cx="422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</a:rPr>
              <a:t>‘</a:t>
            </a:r>
            <a:r>
              <a:rPr lang="ko-KR" altLang="en-US" sz="1200">
                <a:solidFill>
                  <a:srgbClr val="0070C0"/>
                </a:solidFill>
              </a:rPr>
              <a:t>더 보기</a:t>
            </a:r>
            <a:r>
              <a:rPr lang="en-US" altLang="ko-KR" sz="1200">
                <a:solidFill>
                  <a:srgbClr val="0070C0"/>
                </a:solidFill>
              </a:rPr>
              <a:t>‘ </a:t>
            </a:r>
            <a:r>
              <a:rPr lang="ko-KR" altLang="en-US" sz="1200">
                <a:solidFill>
                  <a:srgbClr val="0070C0"/>
                </a:solidFill>
              </a:rPr>
              <a:t>링크를</a:t>
            </a:r>
            <a:r>
              <a:rPr lang="en-US" altLang="ko-KR" sz="1200">
                <a:solidFill>
                  <a:srgbClr val="0070C0"/>
                </a:solidFill>
              </a:rPr>
              <a:t> </a:t>
            </a:r>
            <a:r>
              <a:rPr lang="ko-KR" altLang="en-US" sz="1200">
                <a:solidFill>
                  <a:srgbClr val="0070C0"/>
                </a:solidFill>
              </a:rPr>
              <a:t>클릭하면 텍스트 표시하기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91B49BB-B3E4-4916-A434-B212522B1C65}"/>
              </a:ext>
            </a:extLst>
          </p:cNvPr>
          <p:cNvCxnSpPr>
            <a:cxnSpLocks/>
          </p:cNvCxnSpPr>
          <p:nvPr/>
        </p:nvCxnSpPr>
        <p:spPr>
          <a:xfrm>
            <a:off x="822121" y="1302026"/>
            <a:ext cx="908807" cy="203126"/>
          </a:xfrm>
          <a:prstGeom prst="bentConnector3">
            <a:avLst>
              <a:gd name="adj1" fmla="val 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A088E24-9E07-4EE6-9438-CC27DBE1938D}"/>
              </a:ext>
            </a:extLst>
          </p:cNvPr>
          <p:cNvCxnSpPr/>
          <p:nvPr/>
        </p:nvCxnSpPr>
        <p:spPr>
          <a:xfrm>
            <a:off x="5444455" y="1783770"/>
            <a:ext cx="0" cy="47397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25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텍스트 노드를 사용하는 새로운 요소 추가하기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3E6E0E-AE3F-48B5-A278-A4165CF5C341}"/>
              </a:ext>
            </a:extLst>
          </p:cNvPr>
          <p:cNvSpPr/>
          <p:nvPr/>
        </p:nvSpPr>
        <p:spPr>
          <a:xfrm>
            <a:off x="503339" y="1542123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3. </a:t>
            </a:r>
            <a:r>
              <a:rPr lang="ko-KR" altLang="en-US" sz="1200" b="1">
                <a:latin typeface="+mn-ea"/>
              </a:rPr>
              <a:t>자식 노드 연결하기 </a:t>
            </a:r>
            <a:r>
              <a:rPr lang="en-US" altLang="ko-KR" sz="1200" b="1">
                <a:latin typeface="+mn-ea"/>
              </a:rPr>
              <a:t>– appendChild(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D6D15-1FE4-465C-BB7F-3276A31C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4" y="1946973"/>
            <a:ext cx="3075480" cy="3200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3B56B2-0010-413D-B819-0B1BDC2A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4" y="2441273"/>
            <a:ext cx="4179159" cy="8881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84D0F5-269A-48C0-B5D9-771592D6A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03" y="3503706"/>
            <a:ext cx="4416890" cy="24885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7D2FFF-93B6-46E2-9FA5-B982F43B8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183" y="1690702"/>
            <a:ext cx="5954611" cy="4033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6DFE2F-8E44-4DEC-9818-DB04C5BB7805}"/>
              </a:ext>
            </a:extLst>
          </p:cNvPr>
          <p:cNvSpPr txBox="1"/>
          <p:nvPr/>
        </p:nvSpPr>
        <p:spPr>
          <a:xfrm>
            <a:off x="6068999" y="141370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전체</a:t>
            </a:r>
            <a:r>
              <a:rPr lang="en-US" altLang="ko-KR" sz="1200" b="1"/>
              <a:t> </a:t>
            </a:r>
            <a:r>
              <a:rPr lang="ko-KR" altLang="en-US" sz="1200" b="1"/>
              <a:t>소스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085226-2858-4F27-B1D9-FA254DEB249D}"/>
              </a:ext>
            </a:extLst>
          </p:cNvPr>
          <p:cNvCxnSpPr/>
          <p:nvPr/>
        </p:nvCxnSpPr>
        <p:spPr>
          <a:xfrm>
            <a:off x="5452844" y="1542123"/>
            <a:ext cx="0" cy="47397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4480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속성 값이 있는 새로운 요소 추가하기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3E6E0E-AE3F-48B5-A278-A4165CF5C341}"/>
              </a:ext>
            </a:extLst>
          </p:cNvPr>
          <p:cNvSpPr/>
          <p:nvPr/>
        </p:nvSpPr>
        <p:spPr>
          <a:xfrm>
            <a:off x="503338" y="1870146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1. </a:t>
            </a:r>
            <a:r>
              <a:rPr lang="ko-KR" altLang="en-US" sz="1200" b="1">
                <a:latin typeface="+mn-ea"/>
              </a:rPr>
              <a:t>요소 노드 만들기 </a:t>
            </a:r>
            <a:r>
              <a:rPr lang="en-US" altLang="ko-KR" sz="1200" b="1">
                <a:latin typeface="+mn-ea"/>
              </a:rPr>
              <a:t>– createElement(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75EC24-FCB3-483F-8403-9A0756977913}"/>
              </a:ext>
            </a:extLst>
          </p:cNvPr>
          <p:cNvSpPr/>
          <p:nvPr/>
        </p:nvSpPr>
        <p:spPr>
          <a:xfrm>
            <a:off x="503338" y="3426694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2. </a:t>
            </a:r>
            <a:r>
              <a:rPr lang="ko-KR" altLang="en-US" sz="1200" b="1">
                <a:latin typeface="+mn-ea"/>
              </a:rPr>
              <a:t>속성</a:t>
            </a:r>
            <a:r>
              <a:rPr lang="en-US" altLang="ko-KR" sz="1200" b="1">
                <a:latin typeface="+mn-ea"/>
              </a:rPr>
              <a:t> </a:t>
            </a:r>
            <a:r>
              <a:rPr lang="ko-KR" altLang="en-US" sz="1200" b="1">
                <a:latin typeface="+mn-ea"/>
              </a:rPr>
              <a:t>노드 만들기 </a:t>
            </a:r>
            <a:r>
              <a:rPr lang="en-US" altLang="ko-KR" sz="1200" b="1">
                <a:latin typeface="+mn-ea"/>
              </a:rPr>
              <a:t>– createAttribute(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5552D-7997-402A-8D1A-23B58535BED1}"/>
              </a:ext>
            </a:extLst>
          </p:cNvPr>
          <p:cNvSpPr txBox="1"/>
          <p:nvPr/>
        </p:nvSpPr>
        <p:spPr>
          <a:xfrm>
            <a:off x="1837048" y="1384658"/>
            <a:ext cx="499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</a:rPr>
              <a:t>‘</a:t>
            </a:r>
            <a:r>
              <a:rPr lang="ko-KR" altLang="en-US" sz="1200">
                <a:solidFill>
                  <a:srgbClr val="0070C0"/>
                </a:solidFill>
              </a:rPr>
              <a:t>더 보기</a:t>
            </a:r>
            <a:r>
              <a:rPr lang="en-US" altLang="ko-KR" sz="1200">
                <a:solidFill>
                  <a:srgbClr val="0070C0"/>
                </a:solidFill>
              </a:rPr>
              <a:t>‘ </a:t>
            </a:r>
            <a:r>
              <a:rPr lang="ko-KR" altLang="en-US" sz="1200">
                <a:solidFill>
                  <a:srgbClr val="0070C0"/>
                </a:solidFill>
              </a:rPr>
              <a:t>링크를</a:t>
            </a:r>
            <a:r>
              <a:rPr lang="en-US" altLang="ko-KR" sz="1200">
                <a:solidFill>
                  <a:srgbClr val="0070C0"/>
                </a:solidFill>
              </a:rPr>
              <a:t> </a:t>
            </a:r>
            <a:r>
              <a:rPr lang="ko-KR" altLang="en-US" sz="1200">
                <a:solidFill>
                  <a:srgbClr val="0070C0"/>
                </a:solidFill>
              </a:rPr>
              <a:t>클릭하면 텍스트와 함께 이미지 표시하기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07F1519-ABC8-4F64-897B-16DF04D7D3E4}"/>
              </a:ext>
            </a:extLst>
          </p:cNvPr>
          <p:cNvCxnSpPr>
            <a:cxnSpLocks/>
          </p:cNvCxnSpPr>
          <p:nvPr/>
        </p:nvCxnSpPr>
        <p:spPr>
          <a:xfrm>
            <a:off x="822121" y="1302026"/>
            <a:ext cx="908807" cy="203126"/>
          </a:xfrm>
          <a:prstGeom prst="bentConnector3">
            <a:avLst>
              <a:gd name="adj1" fmla="val 1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7C9F03A-521A-4058-B768-86A0D8B7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1" y="2257650"/>
            <a:ext cx="3214906" cy="710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360C56-5D19-4CA8-A441-45C4CE52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04" y="4190669"/>
            <a:ext cx="3936229" cy="136530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942D0D-A9D4-430E-A721-8D44E7107B1C}"/>
              </a:ext>
            </a:extLst>
          </p:cNvPr>
          <p:cNvSpPr/>
          <p:nvPr/>
        </p:nvSpPr>
        <p:spPr>
          <a:xfrm>
            <a:off x="679508" y="3820044"/>
            <a:ext cx="3189739" cy="33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chemeClr val="tx1"/>
                </a:solidFill>
              </a:rPr>
              <a:t>[</a:t>
            </a:r>
            <a:r>
              <a:rPr lang="ko-KR" altLang="en-US" sz="1200" b="1">
                <a:solidFill>
                  <a:schemeClr val="tx1"/>
                </a:solidFill>
              </a:rPr>
              <a:t>기본형</a:t>
            </a:r>
            <a:r>
              <a:rPr lang="en-US" altLang="ko-KR" sz="1200" b="1">
                <a:solidFill>
                  <a:schemeClr val="tx1"/>
                </a:solidFill>
              </a:rPr>
              <a:t>] </a:t>
            </a:r>
            <a:r>
              <a:rPr lang="en-US" altLang="ko-KR" sz="1200">
                <a:solidFill>
                  <a:schemeClr val="tx1"/>
                </a:solidFill>
              </a:rPr>
              <a:t>document.createAttribute(</a:t>
            </a:r>
            <a:r>
              <a:rPr lang="ko-KR" altLang="en-US" sz="1200">
                <a:solidFill>
                  <a:schemeClr val="tx1"/>
                </a:solidFill>
              </a:rPr>
              <a:t>속성명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22ED0E-3B08-4059-BD16-C66FC39FF56A}"/>
              </a:ext>
            </a:extLst>
          </p:cNvPr>
          <p:cNvSpPr/>
          <p:nvPr/>
        </p:nvSpPr>
        <p:spPr>
          <a:xfrm>
            <a:off x="6096000" y="1870146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3. </a:t>
            </a:r>
            <a:r>
              <a:rPr lang="ko-KR" altLang="en-US" sz="1200" b="1">
                <a:latin typeface="+mn-ea"/>
              </a:rPr>
              <a:t>속성 노드 연결하기 </a:t>
            </a:r>
            <a:r>
              <a:rPr lang="en-US" altLang="ko-KR" sz="1200" b="1">
                <a:latin typeface="+mn-ea"/>
              </a:rPr>
              <a:t>– setAttributeNode(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519495-E8E9-4F68-989C-FD5BB406E0C4}"/>
              </a:ext>
            </a:extLst>
          </p:cNvPr>
          <p:cNvSpPr/>
          <p:nvPr/>
        </p:nvSpPr>
        <p:spPr>
          <a:xfrm>
            <a:off x="6342255" y="2278879"/>
            <a:ext cx="3189739" cy="333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>
                <a:solidFill>
                  <a:schemeClr val="tx1"/>
                </a:solidFill>
              </a:rPr>
              <a:t>[</a:t>
            </a:r>
            <a:r>
              <a:rPr lang="ko-KR" altLang="en-US" sz="1200" b="1">
                <a:solidFill>
                  <a:schemeClr val="tx1"/>
                </a:solidFill>
              </a:rPr>
              <a:t>기본형</a:t>
            </a:r>
            <a:r>
              <a:rPr lang="en-US" altLang="ko-KR" sz="1200" b="1">
                <a:solidFill>
                  <a:schemeClr val="tx1"/>
                </a:solidFill>
              </a:rPr>
              <a:t>] </a:t>
            </a:r>
            <a:r>
              <a:rPr lang="ko-KR" altLang="en-US" sz="1200">
                <a:solidFill>
                  <a:schemeClr val="tx1"/>
                </a:solidFill>
              </a:rPr>
              <a:t>요소명</a:t>
            </a:r>
            <a:r>
              <a:rPr lang="en-US" altLang="ko-KR" sz="1200">
                <a:solidFill>
                  <a:schemeClr val="tx1"/>
                </a:solidFill>
              </a:rPr>
              <a:t>.setAttributeNode(</a:t>
            </a:r>
            <a:r>
              <a:rPr lang="ko-KR" altLang="en-US" sz="1200">
                <a:solidFill>
                  <a:schemeClr val="tx1"/>
                </a:solidFill>
              </a:rPr>
              <a:t>속성노드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6A8633-E5EE-432E-967C-DAF12B33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255" y="2713032"/>
            <a:ext cx="2752550" cy="65429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6FFEDB-EDC6-412A-A321-0F9012BBE756}"/>
              </a:ext>
            </a:extLst>
          </p:cNvPr>
          <p:cNvSpPr/>
          <p:nvPr/>
        </p:nvSpPr>
        <p:spPr>
          <a:xfrm>
            <a:off x="6096000" y="3820043"/>
            <a:ext cx="4118995" cy="3336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4. </a:t>
            </a:r>
            <a:r>
              <a:rPr lang="ko-KR" altLang="en-US" sz="1200" b="1">
                <a:latin typeface="+mn-ea"/>
              </a:rPr>
              <a:t>자식 노드 연결하기 </a:t>
            </a:r>
            <a:r>
              <a:rPr lang="en-US" altLang="ko-KR" sz="1200" b="1">
                <a:latin typeface="+mn-ea"/>
              </a:rPr>
              <a:t>– appendChild( ) </a:t>
            </a:r>
            <a:r>
              <a:rPr lang="ko-KR" altLang="en-US" sz="1200" b="1">
                <a:latin typeface="+mn-ea"/>
              </a:rPr>
              <a:t>메서드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5B96D4-696F-4AC1-BE7A-37DBE05D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255" y="4387236"/>
            <a:ext cx="3936229" cy="37527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AEA43F4-874C-44E6-A684-6DFB99694E65}"/>
              </a:ext>
            </a:extLst>
          </p:cNvPr>
          <p:cNvCxnSpPr/>
          <p:nvPr/>
        </p:nvCxnSpPr>
        <p:spPr>
          <a:xfrm>
            <a:off x="5444455" y="1783770"/>
            <a:ext cx="0" cy="47397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57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텍스트 노드를 사용하는 새로운 요소 추가하기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6DFE2F-8E44-4DEC-9818-DB04C5BB7805}"/>
              </a:ext>
            </a:extLst>
          </p:cNvPr>
          <p:cNvSpPr txBox="1"/>
          <p:nvPr/>
        </p:nvSpPr>
        <p:spPr>
          <a:xfrm>
            <a:off x="565821" y="155502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전체</a:t>
            </a:r>
            <a:r>
              <a:rPr lang="en-US" altLang="ko-KR" sz="1200" b="1"/>
              <a:t> </a:t>
            </a:r>
            <a:r>
              <a:rPr lang="ko-KR" altLang="en-US" sz="1200" b="1"/>
              <a:t>소스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FD5EA-19BB-4540-AD8E-140FE3AC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42" y="1352520"/>
            <a:ext cx="5559098" cy="54401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6A2A4F-839E-4A96-AE79-35048824F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458" y="1429536"/>
            <a:ext cx="3429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15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16157-EB39-4A31-AE4D-B6E1A342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DOM</a:t>
            </a:r>
            <a:r>
              <a:rPr lang="ko-KR" altLang="en-US"/>
              <a:t>에서 노드 추가</a:t>
            </a:r>
            <a:r>
              <a:rPr lang="en-US" altLang="ko-KR"/>
              <a:t>, </a:t>
            </a:r>
            <a:r>
              <a:rPr lang="ko-KR" altLang="en-US"/>
              <a:t>삭제하기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5AF3B8-5998-4CD7-A548-BBFCF9F7AD49}"/>
              </a:ext>
            </a:extLst>
          </p:cNvPr>
          <p:cNvSpPr/>
          <p:nvPr/>
        </p:nvSpPr>
        <p:spPr>
          <a:xfrm>
            <a:off x="503338" y="917340"/>
            <a:ext cx="46658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노드 삭제하기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A997D2-755F-4955-A1B4-5C33AAA10527}"/>
              </a:ext>
            </a:extLst>
          </p:cNvPr>
          <p:cNvSpPr/>
          <p:nvPr/>
        </p:nvSpPr>
        <p:spPr>
          <a:xfrm>
            <a:off x="472439" y="1542122"/>
            <a:ext cx="5159230" cy="6106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노드를 삭제할 때는 부모 노드에서 자식 노드를 삭제해야 한다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노드를 삭제하려면 부모 노드부터 찾아야 함</a:t>
            </a:r>
            <a:endParaRPr lang="ko-KR" altLang="en-US" sz="1200"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16AE14-2F1B-45FB-81A7-FB8023906EED}"/>
              </a:ext>
            </a:extLst>
          </p:cNvPr>
          <p:cNvSpPr/>
          <p:nvPr/>
        </p:nvSpPr>
        <p:spPr>
          <a:xfrm>
            <a:off x="472439" y="2504410"/>
            <a:ext cx="258954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parentNode </a:t>
            </a:r>
            <a:r>
              <a:rPr lang="ko-KR" altLang="en-US" sz="1400" b="1">
                <a:latin typeface="+mn-ea"/>
              </a:rPr>
              <a:t>프로퍼티</a:t>
            </a:r>
            <a:endParaRPr lang="en-US" altLang="ko-KR" sz="1400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E6AD1-A942-449E-A669-376E1FB581AE}"/>
              </a:ext>
            </a:extLst>
          </p:cNvPr>
          <p:cNvSpPr txBox="1"/>
          <p:nvPr/>
        </p:nvSpPr>
        <p:spPr>
          <a:xfrm>
            <a:off x="472439" y="2974021"/>
            <a:ext cx="484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현재 노드의 부모 노드에 접근해서 부모 노드의 요소 노드를 반환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7907C6-94A9-4C41-9A57-8DD35A10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15" y="3374032"/>
            <a:ext cx="2119663" cy="32554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EF12CB-2E26-42B6-85CC-9FA91B3FD740}"/>
              </a:ext>
            </a:extLst>
          </p:cNvPr>
          <p:cNvSpPr/>
          <p:nvPr/>
        </p:nvSpPr>
        <p:spPr>
          <a:xfrm>
            <a:off x="472439" y="4072303"/>
            <a:ext cx="258954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removeChild( ) </a:t>
            </a:r>
            <a:r>
              <a:rPr lang="ko-KR" altLang="en-US" sz="1400" b="1">
                <a:latin typeface="+mn-ea"/>
              </a:rPr>
              <a:t>메서드</a:t>
            </a:r>
            <a:endParaRPr lang="en-US" altLang="ko-KR" sz="1400" b="1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4C52C2-D621-4E4F-B417-68835475A92A}"/>
              </a:ext>
            </a:extLst>
          </p:cNvPr>
          <p:cNvSpPr txBox="1"/>
          <p:nvPr/>
        </p:nvSpPr>
        <p:spPr>
          <a:xfrm>
            <a:off x="472439" y="4541914"/>
            <a:ext cx="4840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자식 노드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AA5175-18D7-41AE-A624-2CE3CB5C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5" y="4990472"/>
            <a:ext cx="2740447" cy="32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17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예제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2439" y="1321904"/>
            <a:ext cx="5660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dirty="0" smtClean="0">
                <a:hlinkClick r:id="rId2"/>
              </a:rPr>
              <a:t>github.com/lbcsultan/javascript</a:t>
            </a:r>
            <a:r>
              <a:rPr lang="en-US" altLang="ko-KR" sz="2400" dirty="0" smtClean="0"/>
              <a:t> </a:t>
            </a:r>
          </a:p>
          <a:p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https://jscripts.netlify.app</a:t>
            </a:r>
            <a:r>
              <a:rPr lang="en-US" altLang="ko-KR" sz="2400" dirty="0" smtClean="0">
                <a:hlinkClick r:id="rId3"/>
              </a:rPr>
              <a:t>/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90" y="1321904"/>
            <a:ext cx="439163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5C00-7125-4E6E-BF1A-59E1FF6F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용어와 기본 입출력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A805F-27A2-4950-8F3E-6489B774FFE8}"/>
              </a:ext>
            </a:extLst>
          </p:cNvPr>
          <p:cNvSpPr txBox="1"/>
          <p:nvPr/>
        </p:nvSpPr>
        <p:spPr>
          <a:xfrm>
            <a:off x="472439" y="1047794"/>
            <a:ext cx="4821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식과 문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F763A-3D61-470A-B173-4378BDA157DF}"/>
              </a:ext>
            </a:extLst>
          </p:cNvPr>
          <p:cNvSpPr/>
          <p:nvPr/>
        </p:nvSpPr>
        <p:spPr>
          <a:xfrm>
            <a:off x="472439" y="1520315"/>
            <a:ext cx="527402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식</a:t>
            </a:r>
            <a:r>
              <a:rPr lang="en-US" altLang="ko-KR" sz="1200" b="1">
                <a:latin typeface="+mn-ea"/>
              </a:rPr>
              <a:t>(expression)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값을 만들어 낼 수 있다면 모두 식이 될 수 있다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식은 변수에 저장된다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69D13-C31D-48E4-BFAE-A9A3428A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17" y="2522509"/>
            <a:ext cx="2110885" cy="8876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AA59E7-A2C9-412B-BAF6-745F017F759E}"/>
              </a:ext>
            </a:extLst>
          </p:cNvPr>
          <p:cNvSpPr/>
          <p:nvPr/>
        </p:nvSpPr>
        <p:spPr>
          <a:xfrm>
            <a:off x="6096000" y="1634894"/>
            <a:ext cx="527402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문</a:t>
            </a:r>
            <a:r>
              <a:rPr lang="en-US" altLang="ko-KR" sz="1200" b="1">
                <a:latin typeface="+mn-ea"/>
              </a:rPr>
              <a:t>(statement)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문의 끝에는 세미콜론</a:t>
            </a:r>
            <a:r>
              <a:rPr lang="en-US" altLang="ko-KR" sz="1200">
                <a:latin typeface="+mn-ea"/>
              </a:rPr>
              <a:t>(;)</a:t>
            </a:r>
            <a:r>
              <a:rPr lang="ko-KR" altLang="en-US" sz="1200">
                <a:latin typeface="+mn-ea"/>
              </a:rPr>
              <a:t>을 붙여서 구분하는게 좋다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넓은 의미에서 식이나 값을 포함할 수 있다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586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5C00-7125-4E6E-BF1A-59E1FF6F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용어와 기본 입출력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A805F-27A2-4950-8F3E-6489B774FFE8}"/>
              </a:ext>
            </a:extLst>
          </p:cNvPr>
          <p:cNvSpPr txBox="1"/>
          <p:nvPr/>
        </p:nvSpPr>
        <p:spPr>
          <a:xfrm>
            <a:off x="472439" y="1047794"/>
            <a:ext cx="2983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간단한 입출력 방법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BF763A-3D61-470A-B173-4378BDA157DF}"/>
              </a:ext>
            </a:extLst>
          </p:cNvPr>
          <p:cNvSpPr/>
          <p:nvPr/>
        </p:nvSpPr>
        <p:spPr>
          <a:xfrm>
            <a:off x="472439" y="1520315"/>
            <a:ext cx="17925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알림 창 출력</a:t>
            </a:r>
            <a:r>
              <a:rPr lang="en-US" altLang="ko-KR" sz="1200" b="1">
                <a:latin typeface="+mn-ea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A95EE5-2422-4CCC-B4E9-C5373B0E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379543"/>
            <a:ext cx="1560659" cy="288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82E1E0-207C-4199-B012-17CAEDAC6FCF}"/>
              </a:ext>
            </a:extLst>
          </p:cNvPr>
          <p:cNvSpPr txBox="1"/>
          <p:nvPr/>
        </p:nvSpPr>
        <p:spPr>
          <a:xfrm>
            <a:off x="472439" y="1915294"/>
            <a:ext cx="2866379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확인</a:t>
            </a:r>
            <a:r>
              <a:rPr lang="en-US" altLang="ko-KR" sz="1200">
                <a:latin typeface="+mn-ea"/>
              </a:rPr>
              <a:t>’ </a:t>
            </a:r>
            <a:r>
              <a:rPr lang="ko-KR" altLang="en-US" sz="1200">
                <a:latin typeface="+mn-ea"/>
              </a:rPr>
              <a:t>버튼이 있는 메시지 창 표시</a:t>
            </a:r>
            <a:endParaRPr lang="en-US" altLang="ko-KR" sz="120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FC2BEA-F806-411A-A6A6-5EB1F2D1D4B7}"/>
              </a:ext>
            </a:extLst>
          </p:cNvPr>
          <p:cNvSpPr/>
          <p:nvPr/>
        </p:nvSpPr>
        <p:spPr>
          <a:xfrm>
            <a:off x="4369195" y="1520315"/>
            <a:ext cx="27824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확인 창 출력</a:t>
            </a:r>
            <a:r>
              <a:rPr lang="en-US" altLang="ko-KR" sz="1200" b="1"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96A42-E477-4E18-997B-808B976EC92C}"/>
              </a:ext>
            </a:extLst>
          </p:cNvPr>
          <p:cNvSpPr txBox="1"/>
          <p:nvPr/>
        </p:nvSpPr>
        <p:spPr>
          <a:xfrm>
            <a:off x="4369195" y="1915294"/>
            <a:ext cx="2866379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확인</a:t>
            </a:r>
            <a:r>
              <a:rPr lang="en-US" altLang="ko-KR" sz="1200">
                <a:latin typeface="+mn-ea"/>
              </a:rPr>
              <a:t>’ </a:t>
            </a:r>
            <a:r>
              <a:rPr lang="ko-KR" altLang="en-US" sz="1200">
                <a:latin typeface="+mn-ea"/>
              </a:rPr>
              <a:t>과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취소</a:t>
            </a:r>
            <a:r>
              <a:rPr lang="en-US" altLang="ko-KR" sz="1200">
                <a:latin typeface="+mn-ea"/>
              </a:rPr>
              <a:t>‘ </a:t>
            </a:r>
            <a:r>
              <a:rPr lang="ko-KR" altLang="en-US" sz="1200">
                <a:latin typeface="+mn-ea"/>
              </a:rPr>
              <a:t>버튼이 있는 창 표시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클릭하는 버튼에 따라 프로그램 동작</a:t>
            </a:r>
            <a:endParaRPr lang="en-US" altLang="ko-KR" sz="120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154B13-3AAA-481F-BD9E-AEA8E269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62" y="3170891"/>
            <a:ext cx="2379818" cy="20388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581870-C0D0-4BD0-B75D-8188CDA66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742" y="3208999"/>
            <a:ext cx="2949283" cy="19180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7CC2F9-7F41-42B2-B36B-6D12BD637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872" y="2719368"/>
            <a:ext cx="1667924" cy="2961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9F7D87-B080-4075-A04F-D364BB5C569E}"/>
              </a:ext>
            </a:extLst>
          </p:cNvPr>
          <p:cNvSpPr/>
          <p:nvPr/>
        </p:nvSpPr>
        <p:spPr>
          <a:xfrm>
            <a:off x="8265951" y="1520315"/>
            <a:ext cx="278248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프롬프트 창에서 입력받기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F9DFFC-97DA-45CE-B780-9C163807EAA2}"/>
              </a:ext>
            </a:extLst>
          </p:cNvPr>
          <p:cNvSpPr txBox="1"/>
          <p:nvPr/>
        </p:nvSpPr>
        <p:spPr>
          <a:xfrm>
            <a:off x="8265951" y="1915294"/>
            <a:ext cx="345361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텍스트 필드가 있는 창 표시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사용자 입력 값을 가져와 프로그램에서 사용</a:t>
            </a:r>
            <a:endParaRPr lang="en-US" altLang="ko-KR" sz="1200"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A85E395-0119-444F-92DF-3C8B1FE39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073" y="2719368"/>
            <a:ext cx="3357488" cy="2791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BAADF4-5E04-48F2-8250-499C83EE2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073" y="3208999"/>
            <a:ext cx="3109047" cy="226040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BCE0BEE-5080-4DBE-B8F4-261B3E8BA972}"/>
              </a:ext>
            </a:extLst>
          </p:cNvPr>
          <p:cNvCxnSpPr/>
          <p:nvPr/>
        </p:nvCxnSpPr>
        <p:spPr>
          <a:xfrm>
            <a:off x="3749879" y="947956"/>
            <a:ext cx="0" cy="56290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2E46D4-13A8-413E-BC51-8881B108EC11}"/>
              </a:ext>
            </a:extLst>
          </p:cNvPr>
          <p:cNvCxnSpPr/>
          <p:nvPr/>
        </p:nvCxnSpPr>
        <p:spPr>
          <a:xfrm>
            <a:off x="7810150" y="947956"/>
            <a:ext cx="0" cy="56290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4256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3589</ep:Words>
  <ep:PresentationFormat>와이드스크린</ep:PresentationFormat>
  <ep:Paragraphs>599</ep:Paragraphs>
  <ep:Slides>78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ep:HeadingPairs>
  <ep:TitlesOfParts>
    <vt:vector size="79" baseType="lpstr">
      <vt:lpstr>1_Office 테마</vt:lpstr>
      <vt:lpstr>DOM에서 노드 추가, 삭제하기</vt:lpstr>
      <vt:lpstr>DOM에서 노드 추가, 삭제하기</vt:lpstr>
      <vt:lpstr>DOM에서 노드 추가, 삭제하기</vt:lpstr>
      <vt:lpstr>DOM에서 노드 추가, 삭제하기</vt:lpstr>
      <vt:lpstr>DOM에서 노드 추가, 삭제하기</vt:lpstr>
      <vt:lpstr xml:space="preserve">자바스크립트 예제 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2020-12-25T14:06:26.000</dcterms:created>
  <dc:creator>Ko Kyunghee</dc:creator>
  <cp:lastModifiedBy>82104</cp:lastModifiedBy>
  <dcterms:modified xsi:type="dcterms:W3CDTF">2025-03-13T09:55:00.929</dcterms:modified>
  <cp:revision>70</cp:revision>
  <dc:title>01. 웹 개발 시작하기</dc:title>
  <cp:version/>
</cp:coreProperties>
</file>